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4"/>
  </p:notesMasterIdLst>
  <p:sldIdLst>
    <p:sldId id="274" r:id="rId2"/>
    <p:sldId id="275" r:id="rId3"/>
  </p:sldIdLst>
  <p:sldSz cx="12192000" cy="6858000"/>
  <p:notesSz cx="6858000" cy="9144000"/>
  <p:embeddedFontLst>
    <p:embeddedFont>
      <p:font typeface="Trebuchet MS" panose="020B0603020202020204" pitchFamily="34" charset="0"/>
      <p:regular r:id="rId5"/>
      <p:bold r:id="rId6"/>
      <p:italic r:id="rId7"/>
      <p:boldItalic r:id="rId8"/>
    </p:embeddedFont>
    <p:embeddedFont>
      <p:font typeface="Traditional Arabic" panose="02020603050405020304" pitchFamily="18" charset="-78"/>
      <p:regular r:id="rId9"/>
      <p:bold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0066"/>
    <a:srgbClr val="FC8578"/>
    <a:srgbClr val="EE3E35"/>
    <a:srgbClr val="FFCCCC"/>
    <a:srgbClr val="FF99FF"/>
    <a:srgbClr val="CBF3F5"/>
    <a:srgbClr val="CC6600"/>
    <a:srgbClr val="FFFF99"/>
    <a:srgbClr val="FAC2C7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0" d="100"/>
          <a:sy n="70" d="100"/>
        </p:scale>
        <p:origin x="-894" y="-96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rgbClr val="EE3E35"/>
              </a:solidFill>
              <a:ln>
                <a:noFill/>
              </a:ln>
            </c:spPr>
          </c:dPt>
          <c:dPt>
            <c:idx val="19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Zeytinyağı</c:v>
                </c:pt>
                <c:pt idx="1">
                  <c:v>Kahve</c:v>
                </c:pt>
                <c:pt idx="2">
                  <c:v>Balık</c:v>
                </c:pt>
                <c:pt idx="3">
                  <c:v>İri çekirdekli meyveler</c:v>
                </c:pt>
                <c:pt idx="4">
                  <c:v>Çikolata</c:v>
                </c:pt>
                <c:pt idx="5">
                  <c:v>Bal</c:v>
                </c:pt>
                <c:pt idx="6">
                  <c:v>Şarap</c:v>
                </c:pt>
                <c:pt idx="7">
                  <c:v>Muz</c:v>
                </c:pt>
                <c:pt idx="8">
                  <c:v>Buğday</c:v>
                </c:pt>
                <c:pt idx="9">
                  <c:v>Elma</c:v>
                </c:pt>
                <c:pt idx="10">
                  <c:v>Avokado</c:v>
                </c:pt>
                <c:pt idx="11">
                  <c:v>Nohut</c:v>
                </c:pt>
                <c:pt idx="12">
                  <c:v>Üzüm</c:v>
                </c:pt>
                <c:pt idx="13">
                  <c:v>Pirinç</c:v>
                </c:pt>
                <c:pt idx="14">
                  <c:v>Yer Fıstığı</c:v>
                </c:pt>
              </c:strCache>
            </c:strRef>
          </c:cat>
          <c:val>
            <c:numRef>
              <c:f>Sheet1!$B$2:$B$16</c:f>
              <c:numCache>
                <c:formatCode>####.0</c:formatCode>
                <c:ptCount val="15"/>
                <c:pt idx="0">
                  <c:v>68.047337278106511</c:v>
                </c:pt>
                <c:pt idx="1">
                  <c:v>60.946745562130175</c:v>
                </c:pt>
                <c:pt idx="2">
                  <c:v>50.887573964497044</c:v>
                </c:pt>
                <c:pt idx="3">
                  <c:v>43.786982248520708</c:v>
                </c:pt>
                <c:pt idx="4">
                  <c:v>38.46153846153846</c:v>
                </c:pt>
                <c:pt idx="5">
                  <c:v>31.360946745562131</c:v>
                </c:pt>
                <c:pt idx="6">
                  <c:v>30.76923076923077</c:v>
                </c:pt>
                <c:pt idx="7">
                  <c:v>24.852071005917161</c:v>
                </c:pt>
                <c:pt idx="8">
                  <c:v>23.076923076923077</c:v>
                </c:pt>
                <c:pt idx="9">
                  <c:v>22.485207100591715</c:v>
                </c:pt>
                <c:pt idx="10">
                  <c:v>18.934911242603551</c:v>
                </c:pt>
                <c:pt idx="11">
                  <c:v>15.976331360946746</c:v>
                </c:pt>
                <c:pt idx="12">
                  <c:v>14.792899408284024</c:v>
                </c:pt>
                <c:pt idx="13">
                  <c:v>11.242603550295858</c:v>
                </c:pt>
                <c:pt idx="14">
                  <c:v>11.242603550295858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8327936"/>
        <c:axId val="98677888"/>
      </c:barChart>
      <c:catAx>
        <c:axId val="983279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98677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77888"/>
        <c:scaling>
          <c:orientation val="minMax"/>
          <c:max val="90"/>
          <c:min val="0"/>
        </c:scaling>
        <c:delete val="1"/>
        <c:axPos val="t"/>
        <c:numFmt formatCode="####.0" sourceLinked="1"/>
        <c:majorTickMark val="out"/>
        <c:minorTickMark val="none"/>
        <c:tickLblPos val="nextTo"/>
        <c:crossAx val="983279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52328563974129894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D7D31">
                <a:lumMod val="60000"/>
                <a:lumOff val="40000"/>
              </a:srgbClr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Zeytinyağı</c:v>
                </c:pt>
                <c:pt idx="1">
                  <c:v>Kahve</c:v>
                </c:pt>
                <c:pt idx="2">
                  <c:v>İri çekirdekli meyveler</c:v>
                </c:pt>
                <c:pt idx="3">
                  <c:v>Balık</c:v>
                </c:pt>
                <c:pt idx="4">
                  <c:v>Çikolata</c:v>
                </c:pt>
                <c:pt idx="5">
                  <c:v>Şarap</c:v>
                </c:pt>
                <c:pt idx="6">
                  <c:v>Muz</c:v>
                </c:pt>
                <c:pt idx="7">
                  <c:v>Bal</c:v>
                </c:pt>
                <c:pt idx="8">
                  <c:v>Elma</c:v>
                </c:pt>
                <c:pt idx="9">
                  <c:v>Avokado</c:v>
                </c:pt>
                <c:pt idx="10">
                  <c:v>Buğday</c:v>
                </c:pt>
                <c:pt idx="11">
                  <c:v>Nohut</c:v>
                </c:pt>
                <c:pt idx="12">
                  <c:v>Üzüm</c:v>
                </c:pt>
              </c:strCache>
            </c:strRef>
          </c:cat>
          <c:val>
            <c:numRef>
              <c:f>Sheet1!$B$2:$B$14</c:f>
              <c:numCache>
                <c:formatCode>####.0</c:formatCode>
                <c:ptCount val="13"/>
                <c:pt idx="0">
                  <c:v>75.728155339805824</c:v>
                </c:pt>
                <c:pt idx="1">
                  <c:v>62.135922330097088</c:v>
                </c:pt>
                <c:pt idx="2">
                  <c:v>50.485436893203882</c:v>
                </c:pt>
                <c:pt idx="3">
                  <c:v>47.572815533980581</c:v>
                </c:pt>
                <c:pt idx="4">
                  <c:v>44.660194174757279</c:v>
                </c:pt>
                <c:pt idx="5">
                  <c:v>33.009708737864081</c:v>
                </c:pt>
                <c:pt idx="6">
                  <c:v>29.126213592233011</c:v>
                </c:pt>
                <c:pt idx="7">
                  <c:v>28.155339805825243</c:v>
                </c:pt>
                <c:pt idx="8">
                  <c:v>27.184466019417474</c:v>
                </c:pt>
                <c:pt idx="9">
                  <c:v>26.21359223300971</c:v>
                </c:pt>
                <c:pt idx="10">
                  <c:v>22.33009708737864</c:v>
                </c:pt>
                <c:pt idx="11">
                  <c:v>16.50485436893204</c:v>
                </c:pt>
                <c:pt idx="12">
                  <c:v>16.50485436893204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09253376"/>
        <c:axId val="109254912"/>
      </c:barChart>
      <c:catAx>
        <c:axId val="1092533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/>
            </a:pPr>
            <a:endParaRPr lang="tr-TR"/>
          </a:p>
        </c:txPr>
        <c:crossAx val="109254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254912"/>
        <c:scaling>
          <c:orientation val="minMax"/>
          <c:max val="100"/>
          <c:min val="0"/>
        </c:scaling>
        <c:delete val="1"/>
        <c:axPos val="t"/>
        <c:numFmt formatCode="####.0" sourceLinked="1"/>
        <c:majorTickMark val="out"/>
        <c:minorTickMark val="none"/>
        <c:tickLblPos val="nextTo"/>
        <c:crossAx val="1092533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675771100364331"/>
          <c:y val="4.9019607843137594E-2"/>
          <c:w val="0.43982961048348673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5B9BD5">
                <a:lumMod val="60000"/>
                <a:lumOff val="40000"/>
              </a:srgbClr>
            </a:solidFill>
            <a:ln>
              <a:solidFill>
                <a:schemeClr val="bg1"/>
              </a:solidFill>
            </a:ln>
          </c:spPr>
          <c:invertIfNegative val="0"/>
          <c:dPt>
            <c:idx val="17"/>
            <c:invertIfNegative val="0"/>
            <c:bubble3D val="0"/>
          </c:dPt>
          <c:dPt>
            <c:idx val="18"/>
            <c:invertIfNegative val="0"/>
            <c:bubble3D val="0"/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Trebuchet MS" panose="020B0603020202020204" pitchFamily="34" charset="0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Kahve</c:v>
                </c:pt>
                <c:pt idx="1">
                  <c:v>Zeytinyağı</c:v>
                </c:pt>
                <c:pt idx="2">
                  <c:v>Balık</c:v>
                </c:pt>
                <c:pt idx="3">
                  <c:v>Bal</c:v>
                </c:pt>
                <c:pt idx="4">
                  <c:v>İri çekirdekli meyveler</c:v>
                </c:pt>
                <c:pt idx="5">
                  <c:v>Çikolata</c:v>
                </c:pt>
                <c:pt idx="6">
                  <c:v>Şarap</c:v>
                </c:pt>
                <c:pt idx="7">
                  <c:v>Buğday</c:v>
                </c:pt>
                <c:pt idx="8">
                  <c:v>Muz</c:v>
                </c:pt>
                <c:pt idx="9">
                  <c:v>Nohut</c:v>
                </c:pt>
                <c:pt idx="10">
                  <c:v>Elma</c:v>
                </c:pt>
                <c:pt idx="11">
                  <c:v>Pirinç</c:v>
                </c:pt>
              </c:strCache>
            </c:strRef>
          </c:cat>
          <c:val>
            <c:numRef>
              <c:f>Sheet1!$B$2:$B$13</c:f>
              <c:numCache>
                <c:formatCode>####.0</c:formatCode>
                <c:ptCount val="12"/>
                <c:pt idx="0">
                  <c:v>58.46153846153846</c:v>
                </c:pt>
                <c:pt idx="1">
                  <c:v>55.384615384615387</c:v>
                </c:pt>
                <c:pt idx="2">
                  <c:v>55.384615384615387</c:v>
                </c:pt>
                <c:pt idx="3">
                  <c:v>36.92307692307692</c:v>
                </c:pt>
                <c:pt idx="4">
                  <c:v>32.307692307692307</c:v>
                </c:pt>
                <c:pt idx="5">
                  <c:v>29.23076923076923</c:v>
                </c:pt>
                <c:pt idx="6">
                  <c:v>27.692307692307693</c:v>
                </c:pt>
                <c:pt idx="7">
                  <c:v>23.076923076923077</c:v>
                </c:pt>
                <c:pt idx="8">
                  <c:v>18.46153846153846</c:v>
                </c:pt>
                <c:pt idx="9">
                  <c:v>15.384615384615385</c:v>
                </c:pt>
                <c:pt idx="10">
                  <c:v>13.846153846153847</c:v>
                </c:pt>
                <c:pt idx="11">
                  <c:v>13.846153846153847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25700352"/>
        <c:axId val="125714432"/>
      </c:barChart>
      <c:catAx>
        <c:axId val="1257003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algn="r">
              <a:defRPr sz="1400">
                <a:latin typeface="Trebuchet MS" panose="020B0603020202020204" pitchFamily="34" charset="0"/>
              </a:defRPr>
            </a:pPr>
            <a:endParaRPr lang="tr-TR"/>
          </a:p>
        </c:txPr>
        <c:crossAx val="12571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5714432"/>
        <c:scaling>
          <c:orientation val="minMax"/>
          <c:max val="100"/>
          <c:min val="0"/>
        </c:scaling>
        <c:delete val="1"/>
        <c:axPos val="t"/>
        <c:numFmt formatCode="####.0" sourceLinked="1"/>
        <c:majorTickMark val="out"/>
        <c:minorTickMark val="none"/>
        <c:tickLblPos val="nextTo"/>
        <c:crossAx val="1257003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GELECEĞİ TEHDİT ALTINDAKİ GIDALARDAN EN SEVİLENLER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76986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Geleceği tehdit altında olan aşağıdaki gıdalardan en çok hangilerinin bağımlısısınız, çok seviyorsunuz?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956512"/>
              </p:ext>
            </p:extLst>
          </p:nvPr>
        </p:nvGraphicFramePr>
        <p:xfrm>
          <a:off x="2896737" y="1357994"/>
          <a:ext cx="6561422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21 Kasım – 1 Aralık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169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’u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GELECEĞİ TEHDİT ALTINDAKİ GIDALARDAN EN SEVİLENLER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>
                <a:solidFill>
                  <a:schemeClr val="bg1"/>
                </a:solidFill>
                <a:latin typeface="Trebuchet MS" panose="020B0603020202020204" pitchFamily="34" charset="0"/>
              </a:rPr>
              <a:t>21 Kasım – 1 Aralık 2019 tarihlerinde ERA veri tabanına kayıtlı iş dünyası temsilcilerinin 169’u tarafından online olarak cevaplandırılmıştır.</a:t>
            </a:r>
            <a:endParaRPr lang="en-US" sz="1400" b="1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085847"/>
              </p:ext>
            </p:extLst>
          </p:nvPr>
        </p:nvGraphicFramePr>
        <p:xfrm>
          <a:off x="731838" y="1663770"/>
          <a:ext cx="5763739" cy="4201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841642"/>
              </p:ext>
            </p:extLst>
          </p:nvPr>
        </p:nvGraphicFramePr>
        <p:xfrm>
          <a:off x="5823782" y="1688767"/>
          <a:ext cx="6217964" cy="415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99450" y="1233861"/>
            <a:ext cx="1828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2"/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Kadınlara göre;</a:t>
            </a:r>
            <a:endParaRPr lang="tr-TR" b="1" dirty="0">
              <a:solidFill>
                <a:schemeClr val="accent2"/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99656" y="1233861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Traditional Arabic" panose="02020603050405020304" pitchFamily="18" charset="-78"/>
              </a:rPr>
              <a:t>Erkeklere göre;</a:t>
            </a:r>
            <a:endParaRPr lang="tr-TR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974776" y="76986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Geleceği tehdit altında olan aşağıdaki gıdalardan en çok hangilerinin bağımlısısınız, çok seviyorsunuz?</a:t>
            </a:r>
          </a:p>
        </p:txBody>
      </p:sp>
    </p:spTree>
    <p:extLst>
      <p:ext uri="{BB962C8B-B14F-4D97-AF65-F5344CB8AC3E}">
        <p14:creationId xmlns:p14="http://schemas.microsoft.com/office/powerpoint/2010/main" val="340259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10384</TotalTime>
  <Words>86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Trebuchet MS</vt:lpstr>
      <vt:lpstr>Traditional Arabic</vt:lpstr>
      <vt:lpstr>Calibri</vt:lpstr>
      <vt:lpstr>Office Theme</vt:lpstr>
      <vt:lpstr>GELECEĞİ TEHDİT ALTINDAKİ GIDALARDAN EN SEVİLENLER</vt:lpstr>
      <vt:lpstr>GELECEĞİ TEHDİT ALTINDAKİ GIDALARDAN EN SEVİLENLER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Ebru</cp:lastModifiedBy>
  <cp:revision>568</cp:revision>
  <dcterms:created xsi:type="dcterms:W3CDTF">2014-08-12T13:00:58Z</dcterms:created>
  <dcterms:modified xsi:type="dcterms:W3CDTF">2019-12-04T08:30:51Z</dcterms:modified>
</cp:coreProperties>
</file>