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3" r:id="rId1"/>
  </p:sldMasterIdLst>
  <p:notesMasterIdLst>
    <p:notesMasterId r:id="rId4"/>
  </p:notesMasterIdLst>
  <p:sldIdLst>
    <p:sldId id="274" r:id="rId2"/>
    <p:sldId id="275" r:id="rId3"/>
  </p:sldIdLst>
  <p:sldSz cx="12192000" cy="6858000"/>
  <p:notesSz cx="6858000" cy="9144000"/>
  <p:embeddedFontLst>
    <p:embeddedFont>
      <p:font typeface="Trebuchet MS" panose="020B0603020202020204" pitchFamily="34" charset="0"/>
      <p:regular r:id="rId5"/>
      <p:bold r:id="rId6"/>
      <p:italic r:id="rId7"/>
      <p:boldItalic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4" pos="166" userDrawn="1">
          <p15:clr>
            <a:srgbClr val="A4A3A4"/>
          </p15:clr>
        </p15:guide>
        <p15:guide id="5" pos="461" userDrawn="1">
          <p15:clr>
            <a:srgbClr val="A4A3A4"/>
          </p15:clr>
        </p15:guide>
        <p15:guide id="9" orient="horz" pos="609">
          <p15:clr>
            <a:srgbClr val="A4A3A4"/>
          </p15:clr>
        </p15:guide>
        <p15:guide id="10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E35"/>
    <a:srgbClr val="FF0066"/>
    <a:srgbClr val="FC8578"/>
    <a:srgbClr val="FFCCCC"/>
    <a:srgbClr val="FF99FF"/>
    <a:srgbClr val="CBF3F5"/>
    <a:srgbClr val="CC6600"/>
    <a:srgbClr val="FFFF99"/>
    <a:srgbClr val="FAC2C7"/>
    <a:srgbClr val="FAB8C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5" autoAdjust="0"/>
    <p:restoredTop sz="99290" autoAdjust="0"/>
  </p:normalViewPr>
  <p:slideViewPr>
    <p:cSldViewPr snapToGrid="0">
      <p:cViewPr varScale="1">
        <p:scale>
          <a:sx n="70" d="100"/>
          <a:sy n="70" d="100"/>
        </p:scale>
        <p:origin x="-894" y="-96"/>
      </p:cViewPr>
      <p:guideLst>
        <p:guide orient="horz" pos="2160"/>
        <p:guide orient="horz" pos="592"/>
        <p:guide pos="166"/>
        <p:guide pos="4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2"/>
            <c:invertIfNegative val="0"/>
            <c:bubble3D val="0"/>
            <c:spPr>
              <a:solidFill>
                <a:srgbClr val="EE3E35"/>
              </a:solidFill>
              <a:ln>
                <a:noFill/>
              </a:ln>
            </c:spPr>
          </c:dPt>
          <c:dPt>
            <c:idx val="13"/>
            <c:invertIfNegative val="0"/>
            <c:bubble3D val="0"/>
            <c:spPr>
              <a:solidFill>
                <a:srgbClr val="EE3E35"/>
              </a:solidFill>
              <a:ln>
                <a:noFill/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  <c:spPr>
              <a:solidFill>
                <a:srgbClr val="EE3E35"/>
              </a:solidFill>
              <a:ln>
                <a:noFill/>
              </a:ln>
            </c:spPr>
          </c:dPt>
          <c:dPt>
            <c:idx val="19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Superman</c:v>
                </c:pt>
                <c:pt idx="1">
                  <c:v>Red Kit</c:v>
                </c:pt>
                <c:pt idx="2">
                  <c:v>Spiderman</c:v>
                </c:pt>
                <c:pt idx="3">
                  <c:v>Wonder Woman</c:v>
                </c:pt>
                <c:pt idx="4">
                  <c:v>Iron Man</c:v>
                </c:pt>
                <c:pt idx="5">
                  <c:v>Batman</c:v>
                </c:pt>
                <c:pt idx="6">
                  <c:v>Garfield</c:v>
                </c:pt>
                <c:pt idx="7">
                  <c:v>Pembe Panter</c:v>
                </c:pt>
                <c:pt idx="8">
                  <c:v>Casper</c:v>
                </c:pt>
                <c:pt idx="9">
                  <c:v>Heidi</c:v>
                </c:pt>
                <c:pt idx="10">
                  <c:v>Tenten</c:v>
                </c:pt>
                <c:pt idx="11">
                  <c:v>X-Men</c:v>
                </c:pt>
                <c:pt idx="12">
                  <c:v>She-Ra</c:v>
                </c:pt>
                <c:pt idx="13">
                  <c:v>Temel Reis</c:v>
                </c:pt>
                <c:pt idx="14">
                  <c:v>Wolverine</c:v>
                </c:pt>
                <c:pt idx="15">
                  <c:v>Dr. Strange</c:v>
                </c:pt>
                <c:pt idx="16">
                  <c:v>Şeker Kız Candy</c:v>
                </c:pt>
                <c:pt idx="17">
                  <c:v>Şirinler</c:v>
                </c:pt>
                <c:pt idx="18">
                  <c:v>Thor</c:v>
                </c:pt>
                <c:pt idx="19">
                  <c:v>Hiçbiri </c:v>
                </c:pt>
              </c:strCache>
            </c:strRef>
          </c:cat>
          <c:val>
            <c:numRef>
              <c:f>Sheet1!$B$2:$B$21</c:f>
              <c:numCache>
                <c:formatCode>####.0</c:formatCode>
                <c:ptCount val="20"/>
                <c:pt idx="0">
                  <c:v>18.562874251497007</c:v>
                </c:pt>
                <c:pt idx="1">
                  <c:v>16.766467065868262</c:v>
                </c:pt>
                <c:pt idx="2">
                  <c:v>13.173652694610778</c:v>
                </c:pt>
                <c:pt idx="3">
                  <c:v>12.574850299401197</c:v>
                </c:pt>
                <c:pt idx="4">
                  <c:v>11.976047904191617</c:v>
                </c:pt>
                <c:pt idx="5">
                  <c:v>11.377245508982035</c:v>
                </c:pt>
                <c:pt idx="6">
                  <c:v>11.377245508982035</c:v>
                </c:pt>
                <c:pt idx="7">
                  <c:v>10.179640718562874</c:v>
                </c:pt>
                <c:pt idx="8">
                  <c:v>9.5808383233532926</c:v>
                </c:pt>
                <c:pt idx="9">
                  <c:v>9.5808383233532926</c:v>
                </c:pt>
                <c:pt idx="10">
                  <c:v>9.5808383233532926</c:v>
                </c:pt>
                <c:pt idx="11">
                  <c:v>9.5808383233532926</c:v>
                </c:pt>
                <c:pt idx="12">
                  <c:v>8.9820359281437128</c:v>
                </c:pt>
                <c:pt idx="13">
                  <c:v>8.9820359281437128</c:v>
                </c:pt>
                <c:pt idx="14">
                  <c:v>8.9820359281437128</c:v>
                </c:pt>
                <c:pt idx="15">
                  <c:v>8.3832335329341312</c:v>
                </c:pt>
                <c:pt idx="16">
                  <c:v>8.3832335329341312</c:v>
                </c:pt>
                <c:pt idx="17">
                  <c:v>8.3832335329341312</c:v>
                </c:pt>
                <c:pt idx="18">
                  <c:v>7.7844311377245505</c:v>
                </c:pt>
                <c:pt idx="19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94683520"/>
        <c:axId val="94685056"/>
      </c:barChart>
      <c:catAx>
        <c:axId val="9468352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marL="144000" algn="r">
              <a:spcAft>
                <a:spcPts val="600"/>
              </a:spcAft>
              <a:defRPr sz="1400"/>
            </a:pPr>
            <a:endParaRPr lang="tr-TR"/>
          </a:p>
        </c:txPr>
        <c:crossAx val="94685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685056"/>
        <c:scaling>
          <c:orientation val="minMax"/>
          <c:max val="30"/>
          <c:min val="0"/>
        </c:scaling>
        <c:delete val="1"/>
        <c:axPos val="t"/>
        <c:numFmt formatCode="####.0" sourceLinked="1"/>
        <c:majorTickMark val="out"/>
        <c:minorTickMark val="none"/>
        <c:tickLblPos val="nextTo"/>
        <c:crossAx val="946835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Pt>
            <c:idx val="19"/>
            <c:invertIfNegative val="0"/>
            <c:bubble3D val="0"/>
            <c:spPr>
              <a:solidFill>
                <a:srgbClr val="EE3E35"/>
              </a:solidFill>
              <a:ln>
                <a:noFill/>
              </a:ln>
            </c:spPr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Boğaz/ Boğaz Köprüsü</c:v>
                </c:pt>
                <c:pt idx="1">
                  <c:v>Galata Kulesi</c:v>
                </c:pt>
                <c:pt idx="2">
                  <c:v>Kız Kulesi</c:v>
                </c:pt>
                <c:pt idx="3">
                  <c:v>Ayasofya</c:v>
                </c:pt>
                <c:pt idx="4">
                  <c:v>Topkapı Sarayı</c:v>
                </c:pt>
                <c:pt idx="5">
                  <c:v>Haydarpaşa Tren Garı</c:v>
                </c:pt>
                <c:pt idx="6">
                  <c:v>Kapalıçarşı</c:v>
                </c:pt>
                <c:pt idx="7">
                  <c:v>Ortaköy Camii</c:v>
                </c:pt>
                <c:pt idx="8">
                  <c:v>Sultanahmet Camii</c:v>
                </c:pt>
                <c:pt idx="9">
                  <c:v>Dolmabahçe Sarayı</c:v>
                </c:pt>
                <c:pt idx="10">
                  <c:v>Rumeli Hisarı</c:v>
                </c:pt>
                <c:pt idx="11">
                  <c:v>Yerebatan Sarnıcı</c:v>
                </c:pt>
                <c:pt idx="12">
                  <c:v>Mısır Çarşısı</c:v>
                </c:pt>
                <c:pt idx="13">
                  <c:v>Süleymaniye Camii</c:v>
                </c:pt>
                <c:pt idx="14">
                  <c:v>Galata Köprüsü</c:v>
                </c:pt>
                <c:pt idx="15">
                  <c:v>Kuleli Askeri Lisesi</c:v>
                </c:pt>
                <c:pt idx="16">
                  <c:v>Adalar</c:v>
                </c:pt>
                <c:pt idx="17">
                  <c:v>Çırağan Sarayı</c:v>
                </c:pt>
                <c:pt idx="18">
                  <c:v>Cevap yok</c:v>
                </c:pt>
              </c:strCache>
            </c:strRef>
          </c:cat>
          <c:val>
            <c:numRef>
              <c:f>Sheet1!$B$2:$B$20</c:f>
              <c:numCache>
                <c:formatCode>####.0</c:formatCode>
                <c:ptCount val="19"/>
                <c:pt idx="0">
                  <c:v>57.485029940119759</c:v>
                </c:pt>
                <c:pt idx="1">
                  <c:v>43.113772455089823</c:v>
                </c:pt>
                <c:pt idx="2">
                  <c:v>37.125748502994014</c:v>
                </c:pt>
                <c:pt idx="3">
                  <c:v>32.335329341317369</c:v>
                </c:pt>
                <c:pt idx="4">
                  <c:v>17.964071856287426</c:v>
                </c:pt>
                <c:pt idx="5">
                  <c:v>10.778443113772456</c:v>
                </c:pt>
                <c:pt idx="6">
                  <c:v>8.9820359281437128</c:v>
                </c:pt>
                <c:pt idx="7">
                  <c:v>8.9820359281437128</c:v>
                </c:pt>
                <c:pt idx="8">
                  <c:v>8.9820359281437128</c:v>
                </c:pt>
                <c:pt idx="9">
                  <c:v>8.3832335329341312</c:v>
                </c:pt>
                <c:pt idx="10">
                  <c:v>7.7844311377245505</c:v>
                </c:pt>
                <c:pt idx="11">
                  <c:v>5.9880239520958085</c:v>
                </c:pt>
                <c:pt idx="12">
                  <c:v>5.3892215568862278</c:v>
                </c:pt>
                <c:pt idx="13">
                  <c:v>4.1916167664670656</c:v>
                </c:pt>
                <c:pt idx="14">
                  <c:v>3.5928143712574849</c:v>
                </c:pt>
                <c:pt idx="15">
                  <c:v>3.5928143712574849</c:v>
                </c:pt>
                <c:pt idx="16">
                  <c:v>2.9940119760479043</c:v>
                </c:pt>
                <c:pt idx="17">
                  <c:v>2.9940119760479043</c:v>
                </c:pt>
                <c:pt idx="18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07773312"/>
        <c:axId val="105055360"/>
      </c:barChart>
      <c:catAx>
        <c:axId val="10777331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marL="144000" algn="r">
              <a:spcAft>
                <a:spcPts val="600"/>
              </a:spcAft>
              <a:defRPr sz="1400"/>
            </a:pPr>
            <a:endParaRPr lang="tr-TR"/>
          </a:p>
        </c:txPr>
        <c:crossAx val="105055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055360"/>
        <c:scaling>
          <c:orientation val="minMax"/>
          <c:max val="80"/>
          <c:min val="0"/>
        </c:scaling>
        <c:delete val="1"/>
        <c:axPos val="t"/>
        <c:numFmt formatCode="####.0" sourceLinked="1"/>
        <c:majorTickMark val="out"/>
        <c:minorTickMark val="none"/>
        <c:tickLblPos val="nextTo"/>
        <c:crossAx val="1077733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0C3E2-965F-4C26-AB71-828AE779C456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C59DA-ECF3-4178-BB2B-25CA7CD5C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0801"/>
            <a:ext cx="109728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800">
                <a:latin typeface="Trebuchet MS" panose="020B0603020202020204" pitchFamily="34" charset="0"/>
              </a:defRPr>
            </a:lvl1pPr>
            <a:lvl2pPr>
              <a:lnSpc>
                <a:spcPct val="100000"/>
              </a:lnSpc>
              <a:defRPr sz="1600">
                <a:latin typeface="Trebuchet MS" panose="020B0603020202020204" pitchFamily="34" charset="0"/>
              </a:defRPr>
            </a:lvl2pPr>
            <a:lvl3pPr>
              <a:lnSpc>
                <a:spcPct val="100000"/>
              </a:lnSpc>
              <a:defRPr sz="1400">
                <a:latin typeface="Trebuchet MS" panose="020B0603020202020204" pitchFamily="34" charset="0"/>
              </a:defRPr>
            </a:lvl3pPr>
            <a:lvl4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4pPr>
            <a:lvl5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581165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 userDrawn="1"/>
        </p:nvSpPr>
        <p:spPr bwMode="auto">
          <a:xfrm>
            <a:off x="5833969" y="6555441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8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87672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097071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7"/>
          <p:cNvSpPr txBox="1">
            <a:spLocks noChangeArrowheads="1"/>
          </p:cNvSpPr>
          <p:nvPr userDrawn="1"/>
        </p:nvSpPr>
        <p:spPr bwMode="auto">
          <a:xfrm>
            <a:off x="5833969" y="6568888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7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8279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ey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245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a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914400" y="3962400"/>
            <a:ext cx="10363200" cy="2286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0000"/>
              </a:lnSpc>
              <a:defRPr/>
            </a:pPr>
            <a:endParaRPr lang="tr-TR" sz="3200" b="0">
              <a:solidFill>
                <a:srgbClr val="333333"/>
              </a:solidFill>
              <a:latin typeface="Trebuchet MS" pitchFamily="34" charset="0"/>
            </a:endParaRPr>
          </a:p>
        </p:txBody>
      </p:sp>
      <p:sp>
        <p:nvSpPr>
          <p:cNvPr id="443421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2352859" y="2998692"/>
            <a:ext cx="7403800" cy="833387"/>
          </a:xfrm>
          <a:prstGeom prst="rect">
            <a:avLst/>
          </a:prstGeom>
        </p:spPr>
        <p:txBody>
          <a:bodyPr/>
          <a:lstStyle>
            <a:lvl1pPr algn="ctr">
              <a:lnSpc>
                <a:spcPct val="110000"/>
              </a:lnSpc>
              <a:defRPr sz="3600">
                <a:latin typeface="Trebuchet M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Logo"/>
          <p:cNvGrpSpPr/>
          <p:nvPr userDrawn="1"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41" name="Baslik_Belirtec"/>
          <p:cNvSpPr>
            <a:spLocks/>
          </p:cNvSpPr>
          <p:nvPr userDrawn="1"/>
        </p:nvSpPr>
        <p:spPr bwMode="auto">
          <a:xfrm rot="16200000">
            <a:off x="9204722" y="3937287"/>
            <a:ext cx="1103875" cy="1104741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42" name="Baslik_Belirtec"/>
          <p:cNvSpPr>
            <a:spLocks/>
          </p:cNvSpPr>
          <p:nvPr userDrawn="1"/>
        </p:nvSpPr>
        <p:spPr bwMode="auto">
          <a:xfrm rot="5400000">
            <a:off x="1822257" y="1795880"/>
            <a:ext cx="1061204" cy="10620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pic>
        <p:nvPicPr>
          <p:cNvPr id="40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7888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Logo"/>
          <p:cNvGrpSpPr/>
          <p:nvPr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31" name="Title Placeholder 30"/>
          <p:cNvSpPr>
            <a:spLocks noGrp="1"/>
          </p:cNvSpPr>
          <p:nvPr>
            <p:ph type="title"/>
          </p:nvPr>
        </p:nvSpPr>
        <p:spPr>
          <a:xfrm>
            <a:off x="622242" y="247995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9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BİR KAHRAMAN OLSAK...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769860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Hayali bir kahraman ya da bir çizgi film kahramanı olsaydınız aşağıdakilerden hangisi/ hangileri olmak isterdiniz? 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58379"/>
              </p:ext>
            </p:extLst>
          </p:nvPr>
        </p:nvGraphicFramePr>
        <p:xfrm>
          <a:off x="3156044" y="1342014"/>
          <a:ext cx="6056195" cy="446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2733840" y="5985529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30 Ekim – 5 Kasım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167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’si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8" name="Picture 2" descr="C:\Users\Ebru\Desktop\superman_PNG42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5680" y="1031470"/>
            <a:ext cx="1082342" cy="1368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Ebru\Desktop\red_kit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382" y="1502773"/>
            <a:ext cx="949800" cy="134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Ebru\Desktop\spider_man_PNG73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79" y="1914703"/>
            <a:ext cx="845735" cy="1224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Ebru\Desktop\wonder_woman_PNG44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567" y="2701657"/>
            <a:ext cx="944586" cy="1372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6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İSTANBUL’U EN İYİ TEMSİL EDENLER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769860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İstanbul’u bir yapı/ semt/ mekan temsil edecek olsa, aşağıdakilerden hangisi/ hangileri olurdu?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918000"/>
              </p:ext>
            </p:extLst>
          </p:nvPr>
        </p:nvGraphicFramePr>
        <p:xfrm>
          <a:off x="3156044" y="1342014"/>
          <a:ext cx="6056195" cy="446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2733840" y="5985529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30 Ekim – 5 Kasım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167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’si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1027" name="Picture 3" descr="C:\Users\Ebru\Desktop\29358979173_50b8597a77_b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840" y="1668439"/>
            <a:ext cx="1369327" cy="1026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Ebru\Desktop\adsaz_10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1160" y="1211274"/>
            <a:ext cx="1926798" cy="108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59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Bold"/>
        <a:ea typeface=""/>
        <a:cs typeface=""/>
      </a:majorFont>
      <a:minorFont>
        <a:latin typeface="Gotham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10360</TotalTime>
  <Words>83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Calibri</vt:lpstr>
      <vt:lpstr>Office Theme</vt:lpstr>
      <vt:lpstr>BİR KAHRAMAN OLSAK...</vt:lpstr>
      <vt:lpstr>İSTANBUL’U EN İYİ TEMSİL EDENLER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Hakan Özdemir</dc:creator>
  <cp:lastModifiedBy>Ebru</cp:lastModifiedBy>
  <cp:revision>563</cp:revision>
  <dcterms:created xsi:type="dcterms:W3CDTF">2014-08-12T13:00:58Z</dcterms:created>
  <dcterms:modified xsi:type="dcterms:W3CDTF">2019-11-11T12:46:19Z</dcterms:modified>
</cp:coreProperties>
</file>