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3" r:id="rId1"/>
  </p:sldMasterIdLst>
  <p:notesMasterIdLst>
    <p:notesMasterId r:id="rId6"/>
  </p:notesMasterIdLst>
  <p:sldIdLst>
    <p:sldId id="274" r:id="rId2"/>
    <p:sldId id="295" r:id="rId3"/>
    <p:sldId id="296" r:id="rId4"/>
    <p:sldId id="297" r:id="rId5"/>
  </p:sldIdLst>
  <p:sldSz cx="12192000" cy="6858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Trebuchet MS" panose="020B0603020202020204" pitchFamily="34" charset="0"/>
      <p:regular r:id="rId11"/>
      <p:bold r:id="rId12"/>
      <p:italic r:id="rId13"/>
      <p:boldItalic r:id="rId14"/>
    </p:embeddedFont>
    <p:embeddedFont>
      <p:font typeface="Traditional Arabic" panose="02020603050405020304" pitchFamily="18" charset="-78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4" pos="166" userDrawn="1">
          <p15:clr>
            <a:srgbClr val="A4A3A4"/>
          </p15:clr>
        </p15:guide>
        <p15:guide id="5" pos="461" userDrawn="1">
          <p15:clr>
            <a:srgbClr val="A4A3A4"/>
          </p15:clr>
        </p15:guide>
        <p15:guide id="9" orient="horz" pos="609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24FA"/>
    <a:srgbClr val="B400B4"/>
    <a:srgbClr val="9900FF"/>
    <a:srgbClr val="777777"/>
    <a:srgbClr val="9933FF"/>
    <a:srgbClr val="008000"/>
    <a:srgbClr val="EE3E35"/>
    <a:srgbClr val="CCCCFF"/>
    <a:srgbClr val="99CCFF"/>
    <a:srgbClr val="E200E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5" autoAdjust="0"/>
    <p:restoredTop sz="99290" autoAdjust="0"/>
  </p:normalViewPr>
  <p:slideViewPr>
    <p:cSldViewPr snapToGrid="0">
      <p:cViewPr varScale="1">
        <p:scale>
          <a:sx n="74" d="100"/>
          <a:sy n="74" d="100"/>
        </p:scale>
        <p:origin x="-816" y="-90"/>
      </p:cViewPr>
      <p:guideLst>
        <p:guide orient="horz" pos="2160"/>
        <p:guide orient="horz" pos="592"/>
        <p:guide pos="166"/>
        <p:guide pos="4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Mayo/ Bikini</c:v>
                </c:pt>
                <c:pt idx="1">
                  <c:v>Güneş gözlüğü</c:v>
                </c:pt>
                <c:pt idx="2">
                  <c:v>Tatil kitapları</c:v>
                </c:pt>
                <c:pt idx="3">
                  <c:v>Güneş kremleri</c:v>
                </c:pt>
                <c:pt idx="4">
                  <c:v>Plaj terliği</c:v>
                </c:pt>
                <c:pt idx="5">
                  <c:v>Kişisel bakım eşyaları</c:v>
                </c:pt>
                <c:pt idx="6">
                  <c:v>Havlu</c:v>
                </c:pt>
                <c:pt idx="7">
                  <c:v>Kulaklık</c:v>
                </c:pt>
                <c:pt idx="8">
                  <c:v>Bilgisayar/ Tablet</c:v>
                </c:pt>
                <c:pt idx="9">
                  <c:v>Deniz gözlüğü</c:v>
                </c:pt>
                <c:pt idx="10">
                  <c:v>Deniz ayakkabısı</c:v>
                </c:pt>
                <c:pt idx="11">
                  <c:v>Şapka</c:v>
                </c:pt>
                <c:pt idx="12">
                  <c:v>Makyaj ürünleri</c:v>
                </c:pt>
                <c:pt idx="13">
                  <c:v>Sinekkovar</c:v>
                </c:pt>
                <c:pt idx="14">
                  <c:v>Plaj çantası</c:v>
                </c:pt>
                <c:pt idx="15">
                  <c:v>Pijama/ Gecelik</c:v>
                </c:pt>
                <c:pt idx="16">
                  <c:v>Powerbank</c:v>
                </c:pt>
                <c:pt idx="17">
                  <c:v>Takı/ Aksesuar</c:v>
                </c:pt>
                <c:pt idx="18">
                  <c:v>Hiçbiri</c:v>
                </c:pt>
              </c:strCache>
            </c:strRef>
          </c:cat>
          <c:val>
            <c:numRef>
              <c:f>Sheet1!$B$2:$B$20</c:f>
              <c:numCache>
                <c:formatCode>#,##0.0</c:formatCode>
                <c:ptCount val="19"/>
                <c:pt idx="0">
                  <c:v>72.093023255813947</c:v>
                </c:pt>
                <c:pt idx="1">
                  <c:v>69.186046511627907</c:v>
                </c:pt>
                <c:pt idx="2">
                  <c:v>41.279069767441861</c:v>
                </c:pt>
                <c:pt idx="3">
                  <c:v>40.697674418604649</c:v>
                </c:pt>
                <c:pt idx="4">
                  <c:v>35.465116279069768</c:v>
                </c:pt>
                <c:pt idx="5">
                  <c:v>30.232558139534884</c:v>
                </c:pt>
                <c:pt idx="6">
                  <c:v>27.325581395348838</c:v>
                </c:pt>
                <c:pt idx="7">
                  <c:v>27.325581395348838</c:v>
                </c:pt>
                <c:pt idx="8">
                  <c:v>23.255813953488371</c:v>
                </c:pt>
                <c:pt idx="9">
                  <c:v>19.767441860465116</c:v>
                </c:pt>
                <c:pt idx="10">
                  <c:v>18.023255813953487</c:v>
                </c:pt>
                <c:pt idx="11">
                  <c:v>16.279069767441861</c:v>
                </c:pt>
                <c:pt idx="12">
                  <c:v>15.697674418604651</c:v>
                </c:pt>
                <c:pt idx="13">
                  <c:v>12.790697674418604</c:v>
                </c:pt>
                <c:pt idx="14">
                  <c:v>12.209302325581396</c:v>
                </c:pt>
                <c:pt idx="15">
                  <c:v>9.3023255813953494</c:v>
                </c:pt>
                <c:pt idx="16">
                  <c:v>8.720930232558139</c:v>
                </c:pt>
                <c:pt idx="17">
                  <c:v>6.9767441860465116</c:v>
                </c:pt>
                <c:pt idx="18">
                  <c:v>2.9069767441860463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99790208"/>
        <c:axId val="101528704"/>
      </c:barChart>
      <c:catAx>
        <c:axId val="997902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400"/>
            </a:pPr>
            <a:endParaRPr lang="tr-TR"/>
          </a:p>
        </c:txPr>
        <c:crossAx val="101528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528704"/>
        <c:scaling>
          <c:orientation val="minMax"/>
          <c:max val="11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997902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52328563974129894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FFC000"/>
            </a:solidFill>
            <a:ln>
              <a:solidFill>
                <a:schemeClr val="bg1"/>
              </a:solidFill>
            </a:ln>
          </c:spPr>
          <c:invertIfNegative val="0"/>
          <c:dPt>
            <c:idx val="17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Sheet1!$A$2:$A$19</c:f>
              <c:strCache>
                <c:ptCount val="18"/>
                <c:pt idx="0">
                  <c:v>Mayo/ Bikini</c:v>
                </c:pt>
                <c:pt idx="1">
                  <c:v>Güneş gözlüğü</c:v>
                </c:pt>
                <c:pt idx="2">
                  <c:v>Güneş kremleri</c:v>
                </c:pt>
                <c:pt idx="3">
                  <c:v>Plaj terliği</c:v>
                </c:pt>
                <c:pt idx="4">
                  <c:v>Tatil kitapları</c:v>
                </c:pt>
                <c:pt idx="5">
                  <c:v>Havlu</c:v>
                </c:pt>
                <c:pt idx="6">
                  <c:v>Kişisel bakım eşyaları</c:v>
                </c:pt>
                <c:pt idx="7">
                  <c:v>Kulaklık</c:v>
                </c:pt>
                <c:pt idx="8">
                  <c:v>Makyaj ürünleri</c:v>
                </c:pt>
                <c:pt idx="9">
                  <c:v>Deniz ayakkabısı</c:v>
                </c:pt>
                <c:pt idx="10">
                  <c:v>Deniz gözlüğü</c:v>
                </c:pt>
                <c:pt idx="11">
                  <c:v>Plaj çantası</c:v>
                </c:pt>
                <c:pt idx="12">
                  <c:v>Bilgisayar/ Tablet</c:v>
                </c:pt>
                <c:pt idx="13">
                  <c:v>Sinekkovar</c:v>
                </c:pt>
                <c:pt idx="14">
                  <c:v>Şapka</c:v>
                </c:pt>
                <c:pt idx="15">
                  <c:v>Pijama/ Gecelik</c:v>
                </c:pt>
                <c:pt idx="16">
                  <c:v>Takı/ Aksesuar</c:v>
                </c:pt>
                <c:pt idx="17">
                  <c:v>Hiçbiri</c:v>
                </c:pt>
              </c:strCache>
            </c:strRef>
          </c:cat>
          <c:val>
            <c:numRef>
              <c:f>Sheet1!$B$2:$B$19</c:f>
              <c:numCache>
                <c:formatCode>#,##0.0</c:formatCode>
                <c:ptCount val="18"/>
                <c:pt idx="0">
                  <c:v>80.582524271844662</c:v>
                </c:pt>
                <c:pt idx="1">
                  <c:v>72.815533980582529</c:v>
                </c:pt>
                <c:pt idx="2">
                  <c:v>47.572815533980581</c:v>
                </c:pt>
                <c:pt idx="3">
                  <c:v>42.71844660194175</c:v>
                </c:pt>
                <c:pt idx="4">
                  <c:v>38.834951456310677</c:v>
                </c:pt>
                <c:pt idx="5">
                  <c:v>33.009708737864081</c:v>
                </c:pt>
                <c:pt idx="6">
                  <c:v>31.067961165048544</c:v>
                </c:pt>
                <c:pt idx="7">
                  <c:v>26.21359223300971</c:v>
                </c:pt>
                <c:pt idx="8">
                  <c:v>23.300970873786408</c:v>
                </c:pt>
                <c:pt idx="9">
                  <c:v>18.446601941747574</c:v>
                </c:pt>
                <c:pt idx="10">
                  <c:v>17.475728155339805</c:v>
                </c:pt>
                <c:pt idx="11">
                  <c:v>17.475728155339805</c:v>
                </c:pt>
                <c:pt idx="12">
                  <c:v>16.50485436893204</c:v>
                </c:pt>
                <c:pt idx="13">
                  <c:v>14.563106796116505</c:v>
                </c:pt>
                <c:pt idx="14">
                  <c:v>12.621359223300971</c:v>
                </c:pt>
                <c:pt idx="15">
                  <c:v>11.650485436893204</c:v>
                </c:pt>
                <c:pt idx="16">
                  <c:v>10.679611650485437</c:v>
                </c:pt>
                <c:pt idx="17">
                  <c:v>2.912621359223301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01746944"/>
        <c:axId val="102895616"/>
      </c:barChart>
      <c:catAx>
        <c:axId val="1017469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/>
            </a:pPr>
            <a:endParaRPr lang="tr-TR"/>
          </a:p>
        </c:txPr>
        <c:crossAx val="102895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895616"/>
        <c:scaling>
          <c:orientation val="minMax"/>
          <c:max val="11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017469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43982961048348673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70AD47">
                <a:lumMod val="60000"/>
                <a:lumOff val="40000"/>
              </a:srgbClr>
            </a:solidFill>
            <a:ln>
              <a:solidFill>
                <a:schemeClr val="bg1"/>
              </a:solidFill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Trebuchet MS" panose="020B0603020202020204" pitchFamily="34" charset="0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Güneş gözlüğü</c:v>
                </c:pt>
                <c:pt idx="1">
                  <c:v>Mayo/ Bikini</c:v>
                </c:pt>
                <c:pt idx="2">
                  <c:v>Tatil kitapları</c:v>
                </c:pt>
                <c:pt idx="3">
                  <c:v>Bilgisayar/ Tablet</c:v>
                </c:pt>
                <c:pt idx="4">
                  <c:v>Kişisel bakım eşyaları</c:v>
                </c:pt>
                <c:pt idx="5">
                  <c:v>Kulaklık</c:v>
                </c:pt>
                <c:pt idx="6">
                  <c:v>Güneş kremleri</c:v>
                </c:pt>
                <c:pt idx="7">
                  <c:v>Plaj terliği</c:v>
                </c:pt>
                <c:pt idx="8">
                  <c:v>Deniz gözlüğü</c:v>
                </c:pt>
                <c:pt idx="9">
                  <c:v>Şapka</c:v>
                </c:pt>
                <c:pt idx="10">
                  <c:v>Deniz ayakkabısı</c:v>
                </c:pt>
                <c:pt idx="11">
                  <c:v>Havlu</c:v>
                </c:pt>
                <c:pt idx="12">
                  <c:v>Sinekkovar</c:v>
                </c:pt>
                <c:pt idx="13">
                  <c:v>Powerbank</c:v>
                </c:pt>
              </c:strCache>
            </c:strRef>
          </c:cat>
          <c:val>
            <c:numRef>
              <c:f>Sheet1!$B$2:$B$15</c:f>
              <c:numCache>
                <c:formatCode>#,##0.0</c:formatCode>
                <c:ptCount val="14"/>
                <c:pt idx="0">
                  <c:v>59.016393442622949</c:v>
                </c:pt>
                <c:pt idx="1">
                  <c:v>57.377049180327866</c:v>
                </c:pt>
                <c:pt idx="2">
                  <c:v>44.26229508196721</c:v>
                </c:pt>
                <c:pt idx="3">
                  <c:v>37.704918032786885</c:v>
                </c:pt>
                <c:pt idx="4">
                  <c:v>29.508196721311474</c:v>
                </c:pt>
                <c:pt idx="5">
                  <c:v>29.508196721311474</c:v>
                </c:pt>
                <c:pt idx="6">
                  <c:v>26.229508196721312</c:v>
                </c:pt>
                <c:pt idx="7">
                  <c:v>24.590163934426229</c:v>
                </c:pt>
                <c:pt idx="8">
                  <c:v>24.590163934426229</c:v>
                </c:pt>
                <c:pt idx="9">
                  <c:v>22.950819672131146</c:v>
                </c:pt>
                <c:pt idx="10">
                  <c:v>16.393442622950818</c:v>
                </c:pt>
                <c:pt idx="11">
                  <c:v>14.754098360655737</c:v>
                </c:pt>
                <c:pt idx="12">
                  <c:v>9.8360655737704921</c:v>
                </c:pt>
                <c:pt idx="13">
                  <c:v>8.1967213114754092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12034176"/>
        <c:axId val="112035712"/>
      </c:barChart>
      <c:catAx>
        <c:axId val="1120341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>
                <a:latin typeface="Trebuchet MS" panose="020B0603020202020204" pitchFamily="34" charset="0"/>
              </a:defRPr>
            </a:pPr>
            <a:endParaRPr lang="tr-TR"/>
          </a:p>
        </c:txPr>
        <c:crossAx val="112035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035712"/>
        <c:scaling>
          <c:orientation val="minMax"/>
          <c:max val="11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120341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2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4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Tavla</c:v>
                </c:pt>
                <c:pt idx="1">
                  <c:v>Denizde oyunlar</c:v>
                </c:pt>
                <c:pt idx="2">
                  <c:v>Kağıt oyunları</c:v>
                </c:pt>
                <c:pt idx="3">
                  <c:v>Okey</c:v>
                </c:pt>
                <c:pt idx="4">
                  <c:v>Plaj voleybolu</c:v>
                </c:pt>
                <c:pt idx="5">
                  <c:v>Kutu oyunları (Tabu, Scrabble vb.)</c:v>
                </c:pt>
                <c:pt idx="6">
                  <c:v>Kumda oyunlar</c:v>
                </c:pt>
                <c:pt idx="7">
                  <c:v>Frizbi</c:v>
                </c:pt>
                <c:pt idx="8">
                  <c:v>Su topu</c:v>
                </c:pt>
                <c:pt idx="9">
                  <c:v>PS/ Konsol oyunları</c:v>
                </c:pt>
                <c:pt idx="10">
                  <c:v>Plaj tenisi</c:v>
                </c:pt>
                <c:pt idx="11">
                  <c:v>Basketbol</c:v>
                </c:pt>
                <c:pt idx="12">
                  <c:v>Oyun oynamam</c:v>
                </c:pt>
                <c:pt idx="13">
                  <c:v>Hiçbiri/ Cevap yok</c:v>
                </c:pt>
              </c:strCache>
            </c:strRef>
          </c:cat>
          <c:val>
            <c:numRef>
              <c:f>Sheet1!$B$2:$B$15</c:f>
              <c:numCache>
                <c:formatCode>#,##0.0</c:formatCode>
                <c:ptCount val="14"/>
                <c:pt idx="0">
                  <c:v>30.232558139534884</c:v>
                </c:pt>
                <c:pt idx="1">
                  <c:v>25.581395348837209</c:v>
                </c:pt>
                <c:pt idx="2">
                  <c:v>23.837209302325583</c:v>
                </c:pt>
                <c:pt idx="3">
                  <c:v>22.674418604651162</c:v>
                </c:pt>
                <c:pt idx="4">
                  <c:v>15.116279069767442</c:v>
                </c:pt>
                <c:pt idx="5">
                  <c:v>13.372093023255815</c:v>
                </c:pt>
                <c:pt idx="6">
                  <c:v>8.720930232558139</c:v>
                </c:pt>
                <c:pt idx="7">
                  <c:v>5.8139534883720927</c:v>
                </c:pt>
                <c:pt idx="8">
                  <c:v>4.6511627906976747</c:v>
                </c:pt>
                <c:pt idx="9">
                  <c:v>2.3255813953488373</c:v>
                </c:pt>
                <c:pt idx="10">
                  <c:v>1.7441860465116279</c:v>
                </c:pt>
                <c:pt idx="11">
                  <c:v>1.1627906976744187</c:v>
                </c:pt>
                <c:pt idx="12">
                  <c:v>25.581395348837209</c:v>
                </c:pt>
                <c:pt idx="13">
                  <c:v>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11915392"/>
        <c:axId val="111916928"/>
      </c:barChart>
      <c:catAx>
        <c:axId val="1119153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400"/>
            </a:pPr>
            <a:endParaRPr lang="tr-TR"/>
          </a:p>
        </c:txPr>
        <c:crossAx val="111916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916928"/>
        <c:scaling>
          <c:orientation val="minMax"/>
          <c:max val="6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119153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52328563974129894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B400B4"/>
            </a:solidFill>
            <a:ln>
              <a:solidFill>
                <a:schemeClr val="bg1"/>
              </a:solidFill>
            </a:ln>
          </c:spPr>
          <c:invertIfNegative val="0"/>
          <c:dPt>
            <c:idx val="7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8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9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Tavla</c:v>
                </c:pt>
                <c:pt idx="1">
                  <c:v>Okey</c:v>
                </c:pt>
                <c:pt idx="2">
                  <c:v>Kağıt oyunları</c:v>
                </c:pt>
                <c:pt idx="3">
                  <c:v>Denizde oyunlar</c:v>
                </c:pt>
                <c:pt idx="4">
                  <c:v>Kutu oyunları (Tabu, Scrabble vb.)</c:v>
                </c:pt>
                <c:pt idx="5">
                  <c:v>Plaj voleybolu</c:v>
                </c:pt>
                <c:pt idx="6">
                  <c:v>Kumda oyunlar</c:v>
                </c:pt>
                <c:pt idx="7">
                  <c:v>Oyun oynamam</c:v>
                </c:pt>
                <c:pt idx="8">
                  <c:v>Hiçbiri/ Cevap yok</c:v>
                </c:pt>
              </c:strCache>
            </c:strRef>
          </c:cat>
          <c:val>
            <c:numRef>
              <c:f>Sheet1!$B$2:$B$10</c:f>
              <c:numCache>
                <c:formatCode>#,##0.0</c:formatCode>
                <c:ptCount val="9"/>
                <c:pt idx="0">
                  <c:v>28.155339805825243</c:v>
                </c:pt>
                <c:pt idx="1">
                  <c:v>28.155339805825243</c:v>
                </c:pt>
                <c:pt idx="2">
                  <c:v>25.242718446601941</c:v>
                </c:pt>
                <c:pt idx="3">
                  <c:v>23.300970873786408</c:v>
                </c:pt>
                <c:pt idx="4">
                  <c:v>16.50485436893204</c:v>
                </c:pt>
                <c:pt idx="5">
                  <c:v>10.679611650485437</c:v>
                </c:pt>
                <c:pt idx="6">
                  <c:v>10.679611650485437</c:v>
                </c:pt>
                <c:pt idx="7">
                  <c:v>29.126213592233011</c:v>
                </c:pt>
                <c:pt idx="8">
                  <c:v>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12023040"/>
        <c:axId val="112024576"/>
      </c:barChart>
      <c:catAx>
        <c:axId val="11202304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/>
            </a:pPr>
            <a:endParaRPr lang="tr-TR"/>
          </a:p>
        </c:txPr>
        <c:crossAx val="112024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024576"/>
        <c:scaling>
          <c:orientation val="minMax"/>
          <c:max val="6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120230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48680645304475872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5B9BD5">
                <a:lumMod val="75000"/>
              </a:srgbClr>
            </a:solidFill>
            <a:ln>
              <a:solidFill>
                <a:schemeClr val="bg1"/>
              </a:solidFill>
            </a:ln>
          </c:spPr>
          <c:invertIfNegative val="0"/>
          <c:dPt>
            <c:idx val="6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8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Trebuchet MS" panose="020B0603020202020204" pitchFamily="34" charset="0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Tavla</c:v>
                </c:pt>
                <c:pt idx="1">
                  <c:v>Denizde oyunlar</c:v>
                </c:pt>
                <c:pt idx="2">
                  <c:v>Plaj voleybolu</c:v>
                </c:pt>
                <c:pt idx="3">
                  <c:v>Kağıt oyunları</c:v>
                </c:pt>
                <c:pt idx="4">
                  <c:v>Okey</c:v>
                </c:pt>
                <c:pt idx="5">
                  <c:v>Kutu oyunları (Tabu, Scrabble vb.)</c:v>
                </c:pt>
                <c:pt idx="6">
                  <c:v>Oyun oynamam</c:v>
                </c:pt>
                <c:pt idx="7">
                  <c:v>Hiçbiri/ Cevap yok</c:v>
                </c:pt>
              </c:strCache>
            </c:strRef>
          </c:cat>
          <c:val>
            <c:numRef>
              <c:f>Sheet1!$B$2:$B$9</c:f>
              <c:numCache>
                <c:formatCode>#,##0.0</c:formatCode>
                <c:ptCount val="8"/>
                <c:pt idx="0">
                  <c:v>34.42622950819672</c:v>
                </c:pt>
                <c:pt idx="1">
                  <c:v>31.147540983606557</c:v>
                </c:pt>
                <c:pt idx="2">
                  <c:v>22.950819672131146</c:v>
                </c:pt>
                <c:pt idx="3">
                  <c:v>21.311475409836067</c:v>
                </c:pt>
                <c:pt idx="4">
                  <c:v>16.393442622950818</c:v>
                </c:pt>
                <c:pt idx="5">
                  <c:v>9.8360655737704921</c:v>
                </c:pt>
                <c:pt idx="6">
                  <c:v>18.032786885245901</c:v>
                </c:pt>
                <c:pt idx="7">
                  <c:v>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12152960"/>
        <c:axId val="112154496"/>
      </c:barChart>
      <c:catAx>
        <c:axId val="11215296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>
                <a:latin typeface="Trebuchet MS" panose="020B0603020202020204" pitchFamily="34" charset="0"/>
              </a:defRPr>
            </a:pPr>
            <a:endParaRPr lang="tr-TR"/>
          </a:p>
        </c:txPr>
        <c:crossAx val="112154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154496"/>
        <c:scaling>
          <c:orientation val="minMax"/>
          <c:max val="6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121529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3E2-965F-4C26-AB71-828AE779C456}" type="datetimeFigureOut">
              <a:rPr lang="en-US" smtClean="0"/>
              <a:t>8/23/2019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C59DA-ECF3-4178-BB2B-25CA7CD5C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0801"/>
            <a:ext cx="109728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800">
                <a:latin typeface="Trebuchet MS" panose="020B0603020202020204" pitchFamily="34" charset="0"/>
              </a:defRPr>
            </a:lvl1pPr>
            <a:lvl2pPr>
              <a:lnSpc>
                <a:spcPct val="100000"/>
              </a:lnSpc>
              <a:defRPr sz="1600">
                <a:latin typeface="Trebuchet MS" panose="020B0603020202020204" pitchFamily="34" charset="0"/>
              </a:defRPr>
            </a:lvl2pPr>
            <a:lvl3pPr>
              <a:lnSpc>
                <a:spcPct val="100000"/>
              </a:lnSpc>
              <a:defRPr sz="1400">
                <a:latin typeface="Trebuchet MS" panose="020B0603020202020204" pitchFamily="34" charset="0"/>
              </a:defRPr>
            </a:lvl3pPr>
            <a:lvl4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4pPr>
            <a:lvl5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581165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 userDrawn="1"/>
        </p:nvSpPr>
        <p:spPr bwMode="auto">
          <a:xfrm>
            <a:off x="5833969" y="6555441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8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8767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097071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7"/>
          <p:cNvSpPr txBox="1">
            <a:spLocks noChangeArrowheads="1"/>
          </p:cNvSpPr>
          <p:nvPr userDrawn="1"/>
        </p:nvSpPr>
        <p:spPr bwMode="auto">
          <a:xfrm>
            <a:off x="5833969" y="6568888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7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279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ey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45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914400" y="3962400"/>
            <a:ext cx="103632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 b="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2352859" y="2998692"/>
            <a:ext cx="7403800" cy="833387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 sz="36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Logo"/>
          <p:cNvGrpSpPr/>
          <p:nvPr userDrawn="1"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41" name="Baslik_Belirtec"/>
          <p:cNvSpPr>
            <a:spLocks/>
          </p:cNvSpPr>
          <p:nvPr userDrawn="1"/>
        </p:nvSpPr>
        <p:spPr bwMode="auto">
          <a:xfrm rot="16200000">
            <a:off x="9204722" y="3937287"/>
            <a:ext cx="1103875" cy="1104741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2" name="Baslik_Belirtec"/>
          <p:cNvSpPr>
            <a:spLocks/>
          </p:cNvSpPr>
          <p:nvPr userDrawn="1"/>
        </p:nvSpPr>
        <p:spPr bwMode="auto">
          <a:xfrm rot="5400000">
            <a:off x="1822257" y="1795880"/>
            <a:ext cx="1061204" cy="10620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40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7888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Logo"/>
          <p:cNvGrpSpPr/>
          <p:nvPr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Title Placeholder 30"/>
          <p:cNvSpPr>
            <a:spLocks noGrp="1"/>
          </p:cNvSpPr>
          <p:nvPr>
            <p:ph type="title"/>
          </p:nvPr>
        </p:nvSpPr>
        <p:spPr>
          <a:xfrm>
            <a:off x="622242" y="24799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9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YAZ TATİLİ BAVULUNUN VAZGEÇİLMEZLERİ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51748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Aşağıdaki eşyalardan hangisi/ hangileri, yaz tatili bavulunuzda olmadığında size “Eyvah!” dedirtir?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267322"/>
              </p:ext>
            </p:extLst>
          </p:nvPr>
        </p:nvGraphicFramePr>
        <p:xfrm>
          <a:off x="1640005" y="1396606"/>
          <a:ext cx="9100975" cy="446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8040" y="6145948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33840" y="597265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7 – 21 Ağustos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172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’si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YAZ TATİLİ BAVULUNUN VAZGEÇİLMEZLERİ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51748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Aşağıdaki eşyalardan hangisi/ hangileri, yaz tatili bavulunuzda olmadığında size “Eyvah!” dedirtir?</a:t>
            </a:r>
          </a:p>
        </p:txBody>
      </p:sp>
      <p:graphicFrame>
        <p:nvGraphicFramePr>
          <p:cNvPr id="1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848425"/>
              </p:ext>
            </p:extLst>
          </p:nvPr>
        </p:nvGraphicFramePr>
        <p:xfrm>
          <a:off x="731838" y="1663770"/>
          <a:ext cx="5763739" cy="4201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056198"/>
              </p:ext>
            </p:extLst>
          </p:nvPr>
        </p:nvGraphicFramePr>
        <p:xfrm>
          <a:off x="5823782" y="1688767"/>
          <a:ext cx="6217964" cy="4151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8040" y="6145948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73335" y="1233861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chemeClr val="accent2"/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Kadınlar</a:t>
            </a:r>
            <a:endParaRPr lang="tr-TR" b="1" dirty="0">
              <a:solidFill>
                <a:schemeClr val="accent2"/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81972" y="1233861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chemeClr val="accent6"/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Erkekler</a:t>
            </a:r>
            <a:endParaRPr lang="tr-TR" b="1" dirty="0">
              <a:solidFill>
                <a:schemeClr val="accent6"/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33840" y="597265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7 – 21 Ağustos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172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’si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75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YAZ TATİLİNİN OLMAZSA OLMAZ OYUNLARI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51748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Yaz tatillerinin olmazsa olmazı dediğiniz oyunlar nelerdir? 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107644"/>
              </p:ext>
            </p:extLst>
          </p:nvPr>
        </p:nvGraphicFramePr>
        <p:xfrm>
          <a:off x="1640005" y="1396606"/>
          <a:ext cx="9100975" cy="446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8040" y="6145948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33840" y="597265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7 – 21 Ağustos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172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’si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026" name="Picture 2" descr="C:\Users\Ebru\Desktop\indir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4807" y="1274540"/>
            <a:ext cx="1842028" cy="103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Beach, Footbal, Sea, Summer, Sand, Ball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980" y="1274540"/>
            <a:ext cx="2076079" cy="138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ard Game, Cards, Gambling, Game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800342" y="2756521"/>
            <a:ext cx="1814792" cy="1402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176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YAZ TATİLİNİN OLMAZSA OLMAZ OYUNLARI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51748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Yaz tatillerinin olmazsa olmazı dediğiniz oyunlar nelerdir? </a:t>
            </a:r>
          </a:p>
        </p:txBody>
      </p:sp>
      <p:graphicFrame>
        <p:nvGraphicFramePr>
          <p:cNvPr id="1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177310"/>
              </p:ext>
            </p:extLst>
          </p:nvPr>
        </p:nvGraphicFramePr>
        <p:xfrm>
          <a:off x="263526" y="1663770"/>
          <a:ext cx="6459246" cy="4201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12998"/>
              </p:ext>
            </p:extLst>
          </p:nvPr>
        </p:nvGraphicFramePr>
        <p:xfrm>
          <a:off x="5823781" y="1688767"/>
          <a:ext cx="6462663" cy="4151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8040" y="6145948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52777" y="1233861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E624FA"/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Kadınlar</a:t>
            </a:r>
            <a:endParaRPr lang="tr-TR" b="1" dirty="0">
              <a:solidFill>
                <a:srgbClr val="E624FA"/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04320" y="1233861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chemeClr val="accent1"/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Erkekler</a:t>
            </a:r>
            <a:endParaRPr lang="tr-TR" b="1" dirty="0">
              <a:solidFill>
                <a:schemeClr val="accent1"/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33840" y="597265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7 – 21 Ağustos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172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’si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99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Bold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9792</TotalTime>
  <Words>170</Words>
  <Application>Microsoft Office PowerPoint</Application>
  <PresentationFormat>Custom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Traditional Arabic</vt:lpstr>
      <vt:lpstr>Office Theme</vt:lpstr>
      <vt:lpstr>YAZ TATİLİ BAVULUNUN VAZGEÇİLMEZLERİ</vt:lpstr>
      <vt:lpstr>YAZ TATİLİ BAVULUNUN VAZGEÇİLMEZLERİ</vt:lpstr>
      <vt:lpstr>YAZ TATİLİNİN OLMAZSA OLMAZ OYUNLARI</vt:lpstr>
      <vt:lpstr>YAZ TATİLİNİN OLMAZSA OLMAZ OYUNLARI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Hakan Özdemir</dc:creator>
  <cp:lastModifiedBy>Ebru</cp:lastModifiedBy>
  <cp:revision>539</cp:revision>
  <dcterms:created xsi:type="dcterms:W3CDTF">2014-08-12T13:00:58Z</dcterms:created>
  <dcterms:modified xsi:type="dcterms:W3CDTF">2019-08-23T13:08:42Z</dcterms:modified>
</cp:coreProperties>
</file>