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4"/>
  </p:notesMasterIdLst>
  <p:sldIdLst>
    <p:sldId id="274" r:id="rId2"/>
    <p:sldId id="295" r:id="rId3"/>
  </p:sldIdLst>
  <p:sldSz cx="12192000" cy="6858000"/>
  <p:notesSz cx="6858000" cy="9144000"/>
  <p:embeddedFontLst>
    <p:embeddedFont>
      <p:font typeface="Trebuchet MS" panose="020B0603020202020204" pitchFamily="34" charset="0"/>
      <p:regular r:id="rId5"/>
      <p:bold r:id="rId6"/>
      <p:italic r:id="rId7"/>
      <p:boldItalic r:id="rId8"/>
    </p:embeddedFont>
    <p:embeddedFont>
      <p:font typeface="Traditional Arabic" panose="02020603050405020304" pitchFamily="18" charset="-78"/>
      <p:regular r:id="rId9"/>
      <p:bold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777777"/>
    <a:srgbClr val="9933FF"/>
    <a:srgbClr val="008000"/>
    <a:srgbClr val="EE3E35"/>
    <a:srgbClr val="CCCCFF"/>
    <a:srgbClr val="99CCFF"/>
    <a:srgbClr val="E200E2"/>
    <a:srgbClr val="B400B4"/>
    <a:srgbClr val="E600E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0" d="100"/>
          <a:sy n="70" d="100"/>
        </p:scale>
        <p:origin x="-894" y="-96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Top</c:v>
                </c:pt>
                <c:pt idx="1">
                  <c:v>Barbie-Sindy bebekler</c:v>
                </c:pt>
                <c:pt idx="2">
                  <c:v>Misket/ Bilye</c:v>
                </c:pt>
                <c:pt idx="3">
                  <c:v>Kağıt bebek</c:v>
                </c:pt>
                <c:pt idx="4">
                  <c:v>Evcilik oyuncakları</c:v>
                </c:pt>
                <c:pt idx="5">
                  <c:v>İp</c:v>
                </c:pt>
                <c:pt idx="6">
                  <c:v>Araba, kamyon, gemi, vinç vb.</c:v>
                </c:pt>
                <c:pt idx="7">
                  <c:v>Hulahop</c:v>
                </c:pt>
                <c:pt idx="8">
                  <c:v>Elektronik oyunlar</c:v>
                </c:pt>
                <c:pt idx="9">
                  <c:v>Lego</c:v>
                </c:pt>
                <c:pt idx="10">
                  <c:v>Su tabancası</c:v>
                </c:pt>
                <c:pt idx="11">
                  <c:v>Uçurtma</c:v>
                </c:pt>
                <c:pt idx="12">
                  <c:v>Gazoz kapakları</c:v>
                </c:pt>
                <c:pt idx="13">
                  <c:v>Lastik</c:v>
                </c:pt>
                <c:pt idx="14">
                  <c:v>Balon</c:v>
                </c:pt>
                <c:pt idx="15">
                  <c:v>Topaç</c:v>
                </c:pt>
                <c:pt idx="16">
                  <c:v>Kova-Kürek takımı</c:v>
                </c:pt>
                <c:pt idx="17">
                  <c:v>Sapan</c:v>
                </c:pt>
                <c:pt idx="18">
                  <c:v>Futbolcu kartları</c:v>
                </c:pt>
                <c:pt idx="19">
                  <c:v>Torpil-Çatapat</c:v>
                </c:pt>
              </c:strCache>
            </c:strRef>
          </c:cat>
          <c:val>
            <c:numRef>
              <c:f>Sheet1!$B$2:$B$21</c:f>
              <c:numCache>
                <c:formatCode>#,##0.0</c:formatCode>
                <c:ptCount val="20"/>
                <c:pt idx="0">
                  <c:v>35.9375</c:v>
                </c:pt>
                <c:pt idx="1">
                  <c:v>34.895833333333336</c:v>
                </c:pt>
                <c:pt idx="2">
                  <c:v>28.645833333333332</c:v>
                </c:pt>
                <c:pt idx="3">
                  <c:v>26.5625</c:v>
                </c:pt>
                <c:pt idx="4">
                  <c:v>23.958333333333332</c:v>
                </c:pt>
                <c:pt idx="5">
                  <c:v>20.3125</c:v>
                </c:pt>
                <c:pt idx="6">
                  <c:v>19.791666666666668</c:v>
                </c:pt>
                <c:pt idx="7">
                  <c:v>19.791666666666668</c:v>
                </c:pt>
                <c:pt idx="8">
                  <c:v>19.270833333333332</c:v>
                </c:pt>
                <c:pt idx="9">
                  <c:v>18.75</c:v>
                </c:pt>
                <c:pt idx="10">
                  <c:v>17.708333333333332</c:v>
                </c:pt>
                <c:pt idx="11">
                  <c:v>17.1875</c:v>
                </c:pt>
                <c:pt idx="12">
                  <c:v>16.145833333333332</c:v>
                </c:pt>
                <c:pt idx="13">
                  <c:v>15.104166666666666</c:v>
                </c:pt>
                <c:pt idx="14">
                  <c:v>13.541666666666666</c:v>
                </c:pt>
                <c:pt idx="15">
                  <c:v>11.979166666666666</c:v>
                </c:pt>
                <c:pt idx="16">
                  <c:v>11.458333333333334</c:v>
                </c:pt>
                <c:pt idx="17">
                  <c:v>11.458333333333334</c:v>
                </c:pt>
                <c:pt idx="18">
                  <c:v>10.9375</c:v>
                </c:pt>
                <c:pt idx="19">
                  <c:v>9.8958333333333339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94865280"/>
        <c:axId val="94866816"/>
      </c:barChart>
      <c:catAx>
        <c:axId val="948652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94866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866816"/>
        <c:scaling>
          <c:orientation val="minMax"/>
          <c:max val="5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948652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52328563974129894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777777"/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Barbie-Sindy bebekler</c:v>
                </c:pt>
                <c:pt idx="1">
                  <c:v>Kağıt bebek</c:v>
                </c:pt>
                <c:pt idx="2">
                  <c:v>Evcilik oyuncakları</c:v>
                </c:pt>
                <c:pt idx="3">
                  <c:v>İp</c:v>
                </c:pt>
                <c:pt idx="4">
                  <c:v>Hulahop</c:v>
                </c:pt>
                <c:pt idx="5">
                  <c:v>Top</c:v>
                </c:pt>
                <c:pt idx="6">
                  <c:v>Misket/ Bilye</c:v>
                </c:pt>
                <c:pt idx="7">
                  <c:v>Lastik</c:v>
                </c:pt>
                <c:pt idx="8">
                  <c:v>Elektronik oyunlar</c:v>
                </c:pt>
                <c:pt idx="9">
                  <c:v>Uçurtma</c:v>
                </c:pt>
                <c:pt idx="10">
                  <c:v>Lego</c:v>
                </c:pt>
                <c:pt idx="11">
                  <c:v>Balon</c:v>
                </c:pt>
                <c:pt idx="12">
                  <c:v>Su tabancası</c:v>
                </c:pt>
                <c:pt idx="13">
                  <c:v>Lahana bebekler</c:v>
                </c:pt>
                <c:pt idx="14">
                  <c:v>Kova-Kürek takımı</c:v>
                </c:pt>
                <c:pt idx="15">
                  <c:v>Sanal bebek (Tamagotchi)</c:v>
                </c:pt>
              </c:strCache>
            </c:strRef>
          </c:cat>
          <c:val>
            <c:numRef>
              <c:f>Sheet1!$B$2:$B$17</c:f>
              <c:numCache>
                <c:formatCode>#,##0.0</c:formatCode>
                <c:ptCount val="16"/>
                <c:pt idx="0">
                  <c:v>46.153846153846153</c:v>
                </c:pt>
                <c:pt idx="1">
                  <c:v>37.606837606837608</c:v>
                </c:pt>
                <c:pt idx="2">
                  <c:v>34.188034188034187</c:v>
                </c:pt>
                <c:pt idx="3">
                  <c:v>30.76923076923077</c:v>
                </c:pt>
                <c:pt idx="4">
                  <c:v>29.05982905982906</c:v>
                </c:pt>
                <c:pt idx="5">
                  <c:v>25.641025641025642</c:v>
                </c:pt>
                <c:pt idx="6">
                  <c:v>17.948717948717949</c:v>
                </c:pt>
                <c:pt idx="7">
                  <c:v>17.948717948717949</c:v>
                </c:pt>
                <c:pt idx="8">
                  <c:v>16.239316239316238</c:v>
                </c:pt>
                <c:pt idx="9">
                  <c:v>15.384615384615385</c:v>
                </c:pt>
                <c:pt idx="10">
                  <c:v>14.52991452991453</c:v>
                </c:pt>
                <c:pt idx="11">
                  <c:v>13.675213675213675</c:v>
                </c:pt>
                <c:pt idx="12">
                  <c:v>11.965811965811966</c:v>
                </c:pt>
                <c:pt idx="13">
                  <c:v>11.965811965811966</c:v>
                </c:pt>
                <c:pt idx="14">
                  <c:v>11.111111111111111</c:v>
                </c:pt>
                <c:pt idx="15">
                  <c:v>10.256410256410257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93492736"/>
        <c:axId val="93494272"/>
      </c:barChart>
      <c:catAx>
        <c:axId val="934927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/>
            </a:pPr>
            <a:endParaRPr lang="tr-TR"/>
          </a:p>
        </c:txPr>
        <c:crossAx val="93494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3494272"/>
        <c:scaling>
          <c:orientation val="minMax"/>
          <c:max val="7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934927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3982961048348673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9900FF"/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rebuchet MS" panose="020B0603020202020204" pitchFamily="34" charset="0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Top</c:v>
                </c:pt>
                <c:pt idx="1">
                  <c:v>Misket/ Bilye</c:v>
                </c:pt>
                <c:pt idx="2">
                  <c:v>Araba, kamyon, gemi, vinç vb.</c:v>
                </c:pt>
                <c:pt idx="3">
                  <c:v>Gazoz kapakları</c:v>
                </c:pt>
                <c:pt idx="4">
                  <c:v>Elektronik oyunlar</c:v>
                </c:pt>
                <c:pt idx="5">
                  <c:v>Su tabancası</c:v>
                </c:pt>
                <c:pt idx="6">
                  <c:v>Futbolcu kartları</c:v>
                </c:pt>
                <c:pt idx="7">
                  <c:v>Lego</c:v>
                </c:pt>
                <c:pt idx="8">
                  <c:v>Sapan</c:v>
                </c:pt>
                <c:pt idx="9">
                  <c:v>Torpil-Çatapat</c:v>
                </c:pt>
                <c:pt idx="10">
                  <c:v>Uçurtma</c:v>
                </c:pt>
                <c:pt idx="11">
                  <c:v>Topaç</c:v>
                </c:pt>
                <c:pt idx="12">
                  <c:v>Barbie-Sindy bebekler</c:v>
                </c:pt>
                <c:pt idx="13">
                  <c:v>Balon</c:v>
                </c:pt>
                <c:pt idx="14">
                  <c:v>Kova-Kürek takımı</c:v>
                </c:pt>
              </c:strCache>
            </c:strRef>
          </c:cat>
          <c:val>
            <c:numRef>
              <c:f>Sheet1!$B$2:$B$16</c:f>
              <c:numCache>
                <c:formatCode>#,##0.0</c:formatCode>
                <c:ptCount val="15"/>
                <c:pt idx="0">
                  <c:v>54.545454545454547</c:v>
                </c:pt>
                <c:pt idx="1">
                  <c:v>46.969696969696969</c:v>
                </c:pt>
                <c:pt idx="2">
                  <c:v>40.909090909090907</c:v>
                </c:pt>
                <c:pt idx="3">
                  <c:v>27.272727272727273</c:v>
                </c:pt>
                <c:pt idx="4">
                  <c:v>25.757575757575758</c:v>
                </c:pt>
                <c:pt idx="5">
                  <c:v>25.757575757575758</c:v>
                </c:pt>
                <c:pt idx="6">
                  <c:v>25.757575757575758</c:v>
                </c:pt>
                <c:pt idx="7">
                  <c:v>24.242424242424242</c:v>
                </c:pt>
                <c:pt idx="8">
                  <c:v>24.242424242424242</c:v>
                </c:pt>
                <c:pt idx="9">
                  <c:v>22.727272727272727</c:v>
                </c:pt>
                <c:pt idx="10">
                  <c:v>19.696969696969695</c:v>
                </c:pt>
                <c:pt idx="11">
                  <c:v>18.181818181818183</c:v>
                </c:pt>
                <c:pt idx="12">
                  <c:v>12.121212121212121</c:v>
                </c:pt>
                <c:pt idx="13">
                  <c:v>9.0909090909090917</c:v>
                </c:pt>
                <c:pt idx="14">
                  <c:v>9.0909090909090917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0846592"/>
        <c:axId val="100848384"/>
      </c:barChart>
      <c:catAx>
        <c:axId val="1008465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>
                <a:latin typeface="Trebuchet MS" panose="020B0603020202020204" pitchFamily="34" charset="0"/>
              </a:defRPr>
            </a:pPr>
            <a:endParaRPr lang="tr-TR"/>
          </a:p>
        </c:txPr>
        <c:crossAx val="100848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848384"/>
        <c:scaling>
          <c:orientation val="minMax"/>
          <c:max val="7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008465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EN SEVİLEN ÇOCUKLUK OYUNCAKLARI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Çocukluğunuzda en sevdiğiniz oyuncağınız hangisiydi/ hangileriydi?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030040"/>
              </p:ext>
            </p:extLst>
          </p:nvPr>
        </p:nvGraphicFramePr>
        <p:xfrm>
          <a:off x="1640005" y="1396606"/>
          <a:ext cx="8911987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8040" y="6145948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 – 12 Nisan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192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027" name="Picture 3" descr="\\SERVER\Data\ERA\Kurumsal\Pazarlama\Ayda1ERA\16-Nisan 2019\marbles-2614142_960_72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8159" y="2265404"/>
            <a:ext cx="2333507" cy="155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SERVER\Data\ERA\Kurumsal\Pazarlama\Ayda1ERA\16-Nisan 2019\car-1577043_960_720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95380" y="3821497"/>
            <a:ext cx="2315587" cy="1473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\\SERVER\Data\ERA\Kurumsal\Pazarlama\Ayda1ERA\16-Nisan 2019\girl-1269259_960_720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1593975"/>
            <a:ext cx="2209698" cy="1558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EN SEVİLEN ÇOCUKLUK OYUNCAKLARI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Çocukluğunuzda en sevdiğiniz oyuncağınız hangisiydi/ hangileriydi?</a:t>
            </a:r>
          </a:p>
        </p:txBody>
      </p:sp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042666"/>
              </p:ext>
            </p:extLst>
          </p:nvPr>
        </p:nvGraphicFramePr>
        <p:xfrm>
          <a:off x="895612" y="1663770"/>
          <a:ext cx="5418755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967752"/>
              </p:ext>
            </p:extLst>
          </p:nvPr>
        </p:nvGraphicFramePr>
        <p:xfrm>
          <a:off x="6000463" y="1688767"/>
          <a:ext cx="5845792" cy="4151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8040" y="6145948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 – 12 Nisan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192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64617" y="1233861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777777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Kadınlar</a:t>
            </a:r>
            <a:endParaRPr lang="tr-TR" b="1" dirty="0">
              <a:solidFill>
                <a:srgbClr val="777777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72567" y="1233861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9900FF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Erkekler</a:t>
            </a:r>
            <a:endParaRPr lang="tr-TR" b="1" dirty="0">
              <a:solidFill>
                <a:srgbClr val="9900FF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075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9721</TotalTime>
  <Words>76</Words>
  <Application>Microsoft Office PowerPoint</Application>
  <PresentationFormat>Custom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Trebuchet MS</vt:lpstr>
      <vt:lpstr>Traditional Arabic</vt:lpstr>
      <vt:lpstr>Calibri</vt:lpstr>
      <vt:lpstr>Office Theme</vt:lpstr>
      <vt:lpstr>EN SEVİLEN ÇOCUKLUK OYUNCAKLARI</vt:lpstr>
      <vt:lpstr>EN SEVİLEN ÇOCUKLUK OYUNCAKLARI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Nazli Yuksel</cp:lastModifiedBy>
  <cp:revision>532</cp:revision>
  <dcterms:created xsi:type="dcterms:W3CDTF">2014-08-12T13:00:58Z</dcterms:created>
  <dcterms:modified xsi:type="dcterms:W3CDTF">2019-04-22T08:18:55Z</dcterms:modified>
</cp:coreProperties>
</file>