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4"/>
  </p:notesMasterIdLst>
  <p:sldIdLst>
    <p:sldId id="295" r:id="rId2"/>
    <p:sldId id="298" r:id="rId3"/>
  </p:sldIdLst>
  <p:sldSz cx="12192000" cy="6858000"/>
  <p:notesSz cx="6858000" cy="9144000"/>
  <p:embeddedFontLst>
    <p:embeddedFont>
      <p:font typeface="Trebuchet MS" panose="020B0603020202020204" pitchFamily="34" charset="0"/>
      <p:regular r:id="rId5"/>
      <p:bold r:id="rId6"/>
      <p:italic r:id="rId7"/>
      <p:boldItalic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FF85B6"/>
    <a:srgbClr val="FFB7FF"/>
    <a:srgbClr val="FF99FF"/>
    <a:srgbClr val="867CC2"/>
    <a:srgbClr val="CCCCFF"/>
    <a:srgbClr val="FF85FF"/>
    <a:srgbClr val="B400B4"/>
    <a:srgbClr val="99CCFF"/>
    <a:srgbClr val="008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CCCCFF"/>
            </a:solidFill>
            <a:ln>
              <a:solidFill>
                <a:schemeClr val="bg1"/>
              </a:solidFill>
            </a:ln>
          </c:spPr>
          <c:invertIfNegative val="0"/>
          <c:dPt>
            <c:idx val="11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Türkan Saylan</c:v>
                </c:pt>
                <c:pt idx="1">
                  <c:v>Sabiha Gökçen</c:v>
                </c:pt>
                <c:pt idx="2">
                  <c:v>Betül Mardin</c:v>
                </c:pt>
                <c:pt idx="3">
                  <c:v>Gülse Birsel</c:v>
                </c:pt>
                <c:pt idx="4">
                  <c:v>Güler Sabancı</c:v>
                </c:pt>
                <c:pt idx="5">
                  <c:v>Halide Edip Adıvar</c:v>
                </c:pt>
                <c:pt idx="6">
                  <c:v>Muazzez İlmiye Çığ</c:v>
                </c:pt>
                <c:pt idx="7">
                  <c:v>Afife Jale</c:v>
                </c:pt>
                <c:pt idx="8">
                  <c:v>Behice Boran</c:v>
                </c:pt>
                <c:pt idx="9">
                  <c:v>Leyla Gencer</c:v>
                </c:pt>
                <c:pt idx="10">
                  <c:v>Sezen Aksu</c:v>
                </c:pt>
                <c:pt idx="11">
                  <c:v>Cevap yok</c:v>
                </c:pt>
              </c:strCache>
            </c:strRef>
          </c:cat>
          <c:val>
            <c:numRef>
              <c:f>Sheet1!$B$2:$B$13</c:f>
              <c:numCache>
                <c:formatCode>#,##0.0</c:formatCode>
                <c:ptCount val="12"/>
                <c:pt idx="0">
                  <c:v>22.435897435897434</c:v>
                </c:pt>
                <c:pt idx="1">
                  <c:v>7.0512820512820511</c:v>
                </c:pt>
                <c:pt idx="2">
                  <c:v>5.7692307692307692</c:v>
                </c:pt>
                <c:pt idx="3">
                  <c:v>5.7692307692307692</c:v>
                </c:pt>
                <c:pt idx="4">
                  <c:v>3.8461538461538463</c:v>
                </c:pt>
                <c:pt idx="5">
                  <c:v>3.2051282051282053</c:v>
                </c:pt>
                <c:pt idx="6">
                  <c:v>3.2051282051282053</c:v>
                </c:pt>
                <c:pt idx="7">
                  <c:v>2.5641025641025643</c:v>
                </c:pt>
                <c:pt idx="8">
                  <c:v>1.9230769230769231</c:v>
                </c:pt>
                <c:pt idx="9">
                  <c:v>1.9230769230769231</c:v>
                </c:pt>
                <c:pt idx="10">
                  <c:v>1.9230769230769231</c:v>
                </c:pt>
                <c:pt idx="11">
                  <c:v>18.600000000000001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8246144"/>
        <c:axId val="108248064"/>
      </c:barChart>
      <c:catAx>
        <c:axId val="1082461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/>
            </a:pPr>
            <a:endParaRPr lang="tr-TR"/>
          </a:p>
        </c:txPr>
        <c:crossAx val="108248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248064"/>
        <c:scaling>
          <c:orientation val="minMax"/>
          <c:max val="35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8246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85B6"/>
            </a:solidFill>
            <a:ln>
              <a:solidFill>
                <a:schemeClr val="bg1"/>
              </a:solidFill>
            </a:ln>
          </c:spPr>
          <c:invertIfNegative val="0"/>
          <c:dPt>
            <c:idx val="10"/>
            <c:invertIfNegative val="0"/>
            <c:bubble3D val="0"/>
            <c:spPr>
              <a:solidFill>
                <a:srgbClr val="A6A6A6"/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Marie Curie</c:v>
                </c:pt>
                <c:pt idx="1">
                  <c:v>Angela Merkel</c:v>
                </c:pt>
                <c:pt idx="2">
                  <c:v>Michelle Obama</c:v>
                </c:pt>
                <c:pt idx="3">
                  <c:v>Angelina Jolie</c:v>
                </c:pt>
                <c:pt idx="4">
                  <c:v>Frida Kahlo</c:v>
                </c:pt>
                <c:pt idx="5">
                  <c:v>Jeanne d'Arc</c:v>
                </c:pt>
                <c:pt idx="6">
                  <c:v>Oprah Winfrey</c:v>
                </c:pt>
                <c:pt idx="7">
                  <c:v>Lady Diana Spencer</c:v>
                </c:pt>
                <c:pt idx="8">
                  <c:v>Meryl Streep</c:v>
                </c:pt>
                <c:pt idx="9">
                  <c:v>Virginia Woolf</c:v>
                </c:pt>
                <c:pt idx="10">
                  <c:v>Cevap yok</c:v>
                </c:pt>
              </c:strCache>
            </c:strRef>
          </c:cat>
          <c:val>
            <c:numRef>
              <c:f>Sheet1!$B$2:$B$12</c:f>
              <c:numCache>
                <c:formatCode>#,##0.0</c:formatCode>
                <c:ptCount val="11"/>
                <c:pt idx="0">
                  <c:v>10.897435897435898</c:v>
                </c:pt>
                <c:pt idx="1">
                  <c:v>5.7692307692307692</c:v>
                </c:pt>
                <c:pt idx="2">
                  <c:v>4.4871794871794872</c:v>
                </c:pt>
                <c:pt idx="3">
                  <c:v>3.8461538461538463</c:v>
                </c:pt>
                <c:pt idx="4">
                  <c:v>3.8461538461538463</c:v>
                </c:pt>
                <c:pt idx="5">
                  <c:v>3.2051282051282053</c:v>
                </c:pt>
                <c:pt idx="6">
                  <c:v>3.2051282051282053</c:v>
                </c:pt>
                <c:pt idx="7">
                  <c:v>2.5641025641025643</c:v>
                </c:pt>
                <c:pt idx="8">
                  <c:v>2.5641025641025643</c:v>
                </c:pt>
                <c:pt idx="9">
                  <c:v>2.5641025641025643</c:v>
                </c:pt>
                <c:pt idx="10">
                  <c:v>26.9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9537152"/>
        <c:axId val="109538688"/>
      </c:barChart>
      <c:catAx>
        <c:axId val="1095371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/>
            </a:pPr>
            <a:endParaRPr lang="tr-TR"/>
          </a:p>
        </c:txPr>
        <c:crossAx val="109538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538688"/>
        <c:scaling>
          <c:orientation val="minMax"/>
          <c:max val="35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95371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867CC2"/>
            </a:solidFill>
            <a:ln>
              <a:solidFill>
                <a:schemeClr val="bg1"/>
              </a:solidFill>
            </a:ln>
          </c:spPr>
          <c:invertIfNegative val="0"/>
          <c:dPt>
            <c:idx val="11"/>
            <c:invertIfNegative val="0"/>
            <c:bubble3D val="0"/>
            <c:spPr>
              <a:solidFill>
                <a:srgbClr val="867CC2"/>
              </a:solidFill>
              <a:ln>
                <a:solidFill>
                  <a:schemeClr val="bg1"/>
                </a:solidFill>
              </a:ln>
            </c:spPr>
          </c:dPt>
          <c:dPt>
            <c:idx val="13"/>
            <c:invertIfNegative val="0"/>
            <c:bubble3D val="0"/>
            <c:spPr>
              <a:solidFill>
                <a:srgbClr val="A6A6A6"/>
              </a:solidFill>
              <a:ln>
                <a:solidFill>
                  <a:schemeClr val="bg1"/>
                </a:solidFill>
              </a:ln>
            </c:spPr>
          </c:dPt>
          <c:dPt>
            <c:idx val="14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Navigasyon</c:v>
                </c:pt>
                <c:pt idx="1">
                  <c:v>Hava durumu/ tahmini</c:v>
                </c:pt>
                <c:pt idx="2">
                  <c:v>Bankacılık/ Finans</c:v>
                </c:pt>
                <c:pt idx="3">
                  <c:v>Müzik arama/ bulma</c:v>
                </c:pt>
                <c:pt idx="4">
                  <c:v>Eve sipariş</c:v>
                </c:pt>
                <c:pt idx="5">
                  <c:v>Gazete/ Haber</c:v>
                </c:pt>
                <c:pt idx="6">
                  <c:v>Alışveriş</c:v>
                </c:pt>
                <c:pt idx="7">
                  <c:v>Taksi</c:v>
                </c:pt>
                <c:pt idx="8">
                  <c:v>Dosya transfer</c:v>
                </c:pt>
                <c:pt idx="9">
                  <c:v>Spor/ Sağlık takibi</c:v>
                </c:pt>
                <c:pt idx="10">
                  <c:v>Ulaşım/ Toplu taşıma</c:v>
                </c:pt>
                <c:pt idx="11">
                  <c:v>Yabancı dil</c:v>
                </c:pt>
                <c:pt idx="12">
                  <c:v>Dergi/ E-kitap</c:v>
                </c:pt>
                <c:pt idx="13">
                  <c:v>Cevap yok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76.433121019108285</c:v>
                </c:pt>
                <c:pt idx="1">
                  <c:v>54.140127388535035</c:v>
                </c:pt>
                <c:pt idx="2">
                  <c:v>53.503184713375795</c:v>
                </c:pt>
                <c:pt idx="3">
                  <c:v>36.942675159235669</c:v>
                </c:pt>
                <c:pt idx="4">
                  <c:v>34.394904458598724</c:v>
                </c:pt>
                <c:pt idx="5">
                  <c:v>31.847133757961782</c:v>
                </c:pt>
                <c:pt idx="6">
                  <c:v>31.210191082802549</c:v>
                </c:pt>
                <c:pt idx="7">
                  <c:v>22.29299363057325</c:v>
                </c:pt>
                <c:pt idx="8">
                  <c:v>17.834394904458598</c:v>
                </c:pt>
                <c:pt idx="9">
                  <c:v>15.286624203821656</c:v>
                </c:pt>
                <c:pt idx="10">
                  <c:v>12.738853503184714</c:v>
                </c:pt>
                <c:pt idx="11">
                  <c:v>12.101910828025478</c:v>
                </c:pt>
                <c:pt idx="12">
                  <c:v>10.19108280254777</c:v>
                </c:pt>
                <c:pt idx="13">
                  <c:v>1.2738853503184713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51032192"/>
        <c:axId val="151033728"/>
      </c:barChart>
      <c:catAx>
        <c:axId val="1510321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/>
            </a:pPr>
            <a:endParaRPr lang="tr-TR"/>
          </a:p>
        </c:txPr>
        <c:crossAx val="151033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1033728"/>
        <c:scaling>
          <c:orientation val="minMax"/>
          <c:max val="10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51032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chemeClr val="bg1"/>
              </a:solidFill>
            </a:ln>
          </c:spPr>
          <c:invertIfNegative val="0"/>
          <c:dPt>
            <c:idx val="8"/>
            <c:invertIfNegative val="0"/>
            <c:bubble3D val="0"/>
            <c:spPr>
              <a:solidFill>
                <a:srgbClr val="A6A6A6"/>
              </a:solidFill>
              <a:ln>
                <a:solidFill>
                  <a:schemeClr val="bg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solidFill>
                  <a:schemeClr val="bg1"/>
                </a:solidFill>
              </a:ln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Sosyal ağ</c:v>
                </c:pt>
                <c:pt idx="1">
                  <c:v>Müzik dinleme</c:v>
                </c:pt>
                <c:pt idx="2">
                  <c:v>Fotoğraf</c:v>
                </c:pt>
                <c:pt idx="3">
                  <c:v>Video izleme</c:v>
                </c:pt>
                <c:pt idx="4">
                  <c:v>Film izleme</c:v>
                </c:pt>
                <c:pt idx="5">
                  <c:v>Oyun</c:v>
                </c:pt>
                <c:pt idx="6">
                  <c:v>Burç yorumu</c:v>
                </c:pt>
                <c:pt idx="7">
                  <c:v>Kahve falı</c:v>
                </c:pt>
                <c:pt idx="8">
                  <c:v>Cevap yok</c:v>
                </c:pt>
              </c:strCache>
            </c:strRef>
          </c:cat>
          <c:val>
            <c:numRef>
              <c:f>Sheet1!$B$2:$B$10</c:f>
              <c:numCache>
                <c:formatCode>#,##0.0</c:formatCode>
                <c:ptCount val="9"/>
                <c:pt idx="0">
                  <c:v>62.420382165605098</c:v>
                </c:pt>
                <c:pt idx="1">
                  <c:v>56.050955414012741</c:v>
                </c:pt>
                <c:pt idx="2">
                  <c:v>34.394904458598724</c:v>
                </c:pt>
                <c:pt idx="3">
                  <c:v>33.121019108280258</c:v>
                </c:pt>
                <c:pt idx="4">
                  <c:v>29.936305732484076</c:v>
                </c:pt>
                <c:pt idx="5">
                  <c:v>19.745222929936304</c:v>
                </c:pt>
                <c:pt idx="6">
                  <c:v>5.0955414012738851</c:v>
                </c:pt>
                <c:pt idx="7">
                  <c:v>3.8216560509554141</c:v>
                </c:pt>
                <c:pt idx="8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50743680"/>
        <c:axId val="150757760"/>
      </c:barChart>
      <c:catAx>
        <c:axId val="1507436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/>
            </a:pPr>
            <a:endParaRPr lang="tr-TR"/>
          </a:p>
        </c:txPr>
        <c:crossAx val="15075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0757760"/>
        <c:scaling>
          <c:orientation val="minMax"/>
          <c:max val="10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507436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700" dirty="0" smtClean="0"/>
              <a:t>En çok ilham verenler kendisini bilime adamış kadınlar! </a:t>
            </a:r>
            <a:endParaRPr lang="tr-TR" sz="2700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1080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Size ilham veren kadınları düşündüğünüzde hem Türkiye'den hem dünyadan aklınıza gelen isimleri belirtir misiniz</a:t>
            </a:r>
            <a:r>
              <a:rPr lang="tr-TR" sz="1100" dirty="0" smtClean="0">
                <a:latin typeface="Trebuchet MS" panose="020B0603020202020204" pitchFamily="34" charset="0"/>
              </a:rPr>
              <a:t>? *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215" y="6184680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8-18 Mart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156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’sı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225944"/>
              </p:ext>
            </p:extLst>
          </p:nvPr>
        </p:nvGraphicFramePr>
        <p:xfrm>
          <a:off x="575637" y="1718361"/>
          <a:ext cx="5537933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610076"/>
              </p:ext>
            </p:extLst>
          </p:nvPr>
        </p:nvGraphicFramePr>
        <p:xfrm>
          <a:off x="5926907" y="1753712"/>
          <a:ext cx="6210099" cy="413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entagon 13"/>
          <p:cNvSpPr/>
          <p:nvPr/>
        </p:nvSpPr>
        <p:spPr>
          <a:xfrm>
            <a:off x="1" y="1224253"/>
            <a:ext cx="2021059" cy="454946"/>
          </a:xfrm>
          <a:prstGeom prst="homePlate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tx1"/>
                </a:solidFill>
                <a:latin typeface="Trebuchet MS" pitchFamily="34" charset="0"/>
              </a:rPr>
              <a:t>Türkiye’den:</a:t>
            </a:r>
            <a:endParaRPr lang="en-US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6095999" y="1248924"/>
            <a:ext cx="2021059" cy="454946"/>
          </a:xfrm>
          <a:prstGeom prst="homePlate">
            <a:avLst/>
          </a:prstGeom>
          <a:solidFill>
            <a:srgbClr val="FF8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tx1"/>
                </a:solidFill>
                <a:latin typeface="Trebuchet MS" pitchFamily="34" charset="0"/>
              </a:rPr>
              <a:t>Dünyadan:</a:t>
            </a:r>
            <a:endParaRPr lang="en-US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Günlük Hayatın Uygulamaları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810804"/>
            <a:ext cx="78255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Günlük hayatınızda en çok </a:t>
            </a:r>
            <a:r>
              <a:rPr lang="tr-TR" sz="1100" u="sng" dirty="0">
                <a:latin typeface="Trebuchet MS" panose="020B0603020202020204" pitchFamily="34" charset="0"/>
              </a:rPr>
              <a:t>işinize yarayan/ kullanışlı</a:t>
            </a:r>
            <a:r>
              <a:rPr lang="tr-TR" sz="1100" dirty="0">
                <a:latin typeface="Trebuchet MS" panose="020B0603020202020204" pitchFamily="34" charset="0"/>
              </a:rPr>
              <a:t> bulduğunuz mobil </a:t>
            </a:r>
            <a:r>
              <a:rPr lang="tr-TR" sz="1100" dirty="0" smtClean="0">
                <a:latin typeface="Trebuchet MS" panose="020B0603020202020204" pitchFamily="34" charset="0"/>
              </a:rPr>
              <a:t>uygulamalar hangileridir? *</a:t>
            </a:r>
            <a:endParaRPr lang="tr-TR" sz="1100" dirty="0" smtClean="0">
              <a:latin typeface="Trebuchet MS" panose="020B0603020202020204" pitchFamily="34" charset="0"/>
            </a:endParaRPr>
          </a:p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Günlük hayatınızda kullanırken en çok </a:t>
            </a:r>
            <a:r>
              <a:rPr lang="tr-TR" sz="1100" u="sng" dirty="0">
                <a:latin typeface="Trebuchet MS" panose="020B0603020202020204" pitchFamily="34" charset="0"/>
              </a:rPr>
              <a:t>eğlendiğiniz</a:t>
            </a:r>
            <a:r>
              <a:rPr lang="tr-TR" sz="1100" dirty="0">
                <a:latin typeface="Trebuchet MS" panose="020B0603020202020204" pitchFamily="34" charset="0"/>
              </a:rPr>
              <a:t> mobil </a:t>
            </a:r>
            <a:r>
              <a:rPr lang="tr-TR" sz="1100" dirty="0" smtClean="0">
                <a:latin typeface="Trebuchet MS" panose="020B0603020202020204" pitchFamily="34" charset="0"/>
              </a:rPr>
              <a:t>uygulamalar hangileridir? *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215" y="6184680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33840" y="597265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8-18 Mart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156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’sı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206"/>
              </p:ext>
            </p:extLst>
          </p:nvPr>
        </p:nvGraphicFramePr>
        <p:xfrm>
          <a:off x="698469" y="1725814"/>
          <a:ext cx="5537933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90600"/>
              </p:ext>
            </p:extLst>
          </p:nvPr>
        </p:nvGraphicFramePr>
        <p:xfrm>
          <a:off x="6049740" y="1740431"/>
          <a:ext cx="6272442" cy="4172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entagon 13"/>
          <p:cNvSpPr/>
          <p:nvPr/>
        </p:nvSpPr>
        <p:spPr>
          <a:xfrm>
            <a:off x="-13647" y="1224253"/>
            <a:ext cx="2735809" cy="579876"/>
          </a:xfrm>
          <a:prstGeom prst="homePlate">
            <a:avLst/>
          </a:prstGeom>
          <a:solidFill>
            <a:srgbClr val="86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bg1"/>
                </a:solidFill>
                <a:latin typeface="Trebuchet MS" pitchFamily="34" charset="0"/>
              </a:rPr>
              <a:t>Kullanışlı Bulunanlar</a:t>
            </a:r>
            <a:endParaRPr lang="en-US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6095999" y="1224253"/>
            <a:ext cx="2736000" cy="57987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bg1"/>
                </a:solidFill>
                <a:latin typeface="Trebuchet MS" pitchFamily="34" charset="0"/>
              </a:rPr>
              <a:t>Eğlenceli Bulunanlar</a:t>
            </a:r>
            <a:endParaRPr lang="en-US" b="1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55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9703</TotalTime>
  <Words>107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Calibri</vt:lpstr>
      <vt:lpstr>Office Theme</vt:lpstr>
      <vt:lpstr>En çok ilham verenler kendisini bilime adamış kadınlar! </vt:lpstr>
      <vt:lpstr>Günlük Hayatın Uygulamaları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Nazli Yuksel</cp:lastModifiedBy>
  <cp:revision>530</cp:revision>
  <dcterms:created xsi:type="dcterms:W3CDTF">2014-08-12T13:00:58Z</dcterms:created>
  <dcterms:modified xsi:type="dcterms:W3CDTF">2019-03-19T08:49:29Z</dcterms:modified>
</cp:coreProperties>
</file>