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5"/>
  </p:notesMasterIdLst>
  <p:sldIdLst>
    <p:sldId id="274" r:id="rId2"/>
    <p:sldId id="295" r:id="rId3"/>
    <p:sldId id="296" r:id="rId4"/>
  </p:sldIdLst>
  <p:sldSz cx="12192000" cy="6858000"/>
  <p:notesSz cx="6858000" cy="9144000"/>
  <p:embeddedFontLst>
    <p:embeddedFont>
      <p:font typeface="Trebuchet MS" panose="020B0603020202020204" pitchFamily="34" charset="0"/>
      <p:regular r:id="rId6"/>
      <p:bold r:id="rId7"/>
      <p:italic r:id="rId8"/>
      <p:boldItalic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EE3E35"/>
    <a:srgbClr val="CCCCFF"/>
    <a:srgbClr val="99CCFF"/>
    <a:srgbClr val="E200E2"/>
    <a:srgbClr val="B400B4"/>
    <a:srgbClr val="E600E6"/>
    <a:srgbClr val="FF66FF"/>
    <a:srgbClr val="6F6C00"/>
    <a:srgbClr val="808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Pretty Woman (Özel Bir Kadın)</c:v>
                </c:pt>
                <c:pt idx="1">
                  <c:v>Ghost (Hayalet)</c:v>
                </c:pt>
                <c:pt idx="2">
                  <c:v>You've Got Mail (Mesajınız var)</c:v>
                </c:pt>
                <c:pt idx="3">
                  <c:v>Notting Hill (Aşk Engel Tanımaz)</c:v>
                </c:pt>
                <c:pt idx="4">
                  <c:v>Sweet November (Kasım'da Aşk Başkadır)</c:v>
                </c:pt>
                <c:pt idx="5">
                  <c:v>Love Story (Aşk Hikayesi)</c:v>
                </c:pt>
                <c:pt idx="6">
                  <c:v>City of Angels (Melekler Şehri)</c:v>
                </c:pt>
                <c:pt idx="7">
                  <c:v>Titanic (Titanik)</c:v>
                </c:pt>
                <c:pt idx="8">
                  <c:v>Amélie</c:v>
                </c:pt>
                <c:pt idx="9">
                  <c:v>Eternal Sunshine of The Spotless Mind (Sil Baştan)</c:v>
                </c:pt>
                <c:pt idx="10">
                  <c:v>The English Patient (İngiliz Hasta)</c:v>
                </c:pt>
                <c:pt idx="11">
                  <c:v>P.S. I Love You (Not: Seni Seviyorum)</c:v>
                </c:pt>
                <c:pt idx="12">
                  <c:v>When Harry Met Sally (Harry Sally ile Tanışınca)</c:v>
                </c:pt>
                <c:pt idx="13">
                  <c:v>50 First Dates (50 İlk Öpücük)</c:v>
                </c:pt>
                <c:pt idx="14">
                  <c:v>Gone With The Wind (Rüzgar Gibi Geçti)</c:v>
                </c:pt>
                <c:pt idx="15">
                  <c:v>Pride and Prejudice (Aşk ve Gurur)</c:v>
                </c:pt>
              </c:strCache>
            </c:strRef>
          </c:cat>
          <c:val>
            <c:numRef>
              <c:f>Sheet1!$B$2:$B$17</c:f>
              <c:numCache>
                <c:formatCode>#,##0.0</c:formatCode>
                <c:ptCount val="16"/>
                <c:pt idx="0">
                  <c:v>36.224489795918366</c:v>
                </c:pt>
                <c:pt idx="1">
                  <c:v>30.612244897959183</c:v>
                </c:pt>
                <c:pt idx="2">
                  <c:v>26.530612244897959</c:v>
                </c:pt>
                <c:pt idx="3">
                  <c:v>25</c:v>
                </c:pt>
                <c:pt idx="4">
                  <c:v>25</c:v>
                </c:pt>
                <c:pt idx="5">
                  <c:v>24.489795918367346</c:v>
                </c:pt>
                <c:pt idx="6">
                  <c:v>23.979591836734695</c:v>
                </c:pt>
                <c:pt idx="7">
                  <c:v>23.979591836734695</c:v>
                </c:pt>
                <c:pt idx="8">
                  <c:v>20.918367346938776</c:v>
                </c:pt>
                <c:pt idx="9">
                  <c:v>20.918367346938776</c:v>
                </c:pt>
                <c:pt idx="10">
                  <c:v>19.387755102040817</c:v>
                </c:pt>
                <c:pt idx="11">
                  <c:v>18.367346938775512</c:v>
                </c:pt>
                <c:pt idx="12">
                  <c:v>17.857142857142858</c:v>
                </c:pt>
                <c:pt idx="13">
                  <c:v>17.346938775510203</c:v>
                </c:pt>
                <c:pt idx="14">
                  <c:v>15.306122448979592</c:v>
                </c:pt>
                <c:pt idx="15">
                  <c:v>15.306122448979592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6346368"/>
        <c:axId val="106358272"/>
      </c:barChart>
      <c:catAx>
        <c:axId val="1063463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300"/>
            </a:pPr>
            <a:endParaRPr lang="tr-TR"/>
          </a:p>
        </c:txPr>
        <c:crossAx val="106358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358272"/>
        <c:scaling>
          <c:orientation val="minMax"/>
          <c:max val="55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63463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DD9BCA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Pretty Woman (Özel Bir Kadın)</c:v>
                </c:pt>
                <c:pt idx="1">
                  <c:v>You've Got Mail (Mesajınız var)</c:v>
                </c:pt>
                <c:pt idx="2">
                  <c:v>Notting Hill (Aşk Engel Tanımaz)</c:v>
                </c:pt>
                <c:pt idx="3">
                  <c:v>Ghost (Hayalet)</c:v>
                </c:pt>
                <c:pt idx="4">
                  <c:v>Sweet November (Kasım'da Aşk Başkadır)</c:v>
                </c:pt>
                <c:pt idx="5">
                  <c:v>City of Angels (Melekler Şehri)</c:v>
                </c:pt>
                <c:pt idx="6">
                  <c:v>Love Story (Aşk Hikayesi)</c:v>
                </c:pt>
                <c:pt idx="7">
                  <c:v>Amélie</c:v>
                </c:pt>
                <c:pt idx="8">
                  <c:v>Pride and Prejudice (Aşk ve Gurur)</c:v>
                </c:pt>
                <c:pt idx="9">
                  <c:v>Titanic (Titanik)</c:v>
                </c:pt>
              </c:strCache>
            </c:strRef>
          </c:cat>
          <c:val>
            <c:numRef>
              <c:f>Sheet1!$B$2:$B$11</c:f>
              <c:numCache>
                <c:formatCode>#,##0.0</c:formatCode>
                <c:ptCount val="10"/>
                <c:pt idx="0">
                  <c:v>41.935483870967744</c:v>
                </c:pt>
                <c:pt idx="1">
                  <c:v>30.64516129032258</c:v>
                </c:pt>
                <c:pt idx="2">
                  <c:v>30.64516129032258</c:v>
                </c:pt>
                <c:pt idx="3">
                  <c:v>29.032258064516128</c:v>
                </c:pt>
                <c:pt idx="4">
                  <c:v>28.225806451612904</c:v>
                </c:pt>
                <c:pt idx="5">
                  <c:v>26.612903225806452</c:v>
                </c:pt>
                <c:pt idx="6">
                  <c:v>24.193548387096776</c:v>
                </c:pt>
                <c:pt idx="7">
                  <c:v>23.387096774193548</c:v>
                </c:pt>
                <c:pt idx="8">
                  <c:v>23.387096774193548</c:v>
                </c:pt>
                <c:pt idx="9">
                  <c:v>22.580645161290324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38840192"/>
        <c:axId val="38841728"/>
      </c:barChart>
      <c:catAx>
        <c:axId val="388401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/>
            </a:pPr>
            <a:endParaRPr lang="tr-TR"/>
          </a:p>
        </c:txPr>
        <c:crossAx val="3884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841728"/>
        <c:scaling>
          <c:orientation val="minMax"/>
          <c:max val="8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38840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487CAC"/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Ghost (Hayalet)</c:v>
                </c:pt>
                <c:pt idx="1">
                  <c:v>Titanic (Titanik)</c:v>
                </c:pt>
                <c:pt idx="2">
                  <c:v>Pretty Woman (Özel Bir Kadın)</c:v>
                </c:pt>
                <c:pt idx="3">
                  <c:v>Love Story (Aşk Hikayesi)</c:v>
                </c:pt>
                <c:pt idx="4">
                  <c:v>Eternal Sunshine of The Spotless Mind (Sil Baştan)</c:v>
                </c:pt>
                <c:pt idx="5">
                  <c:v>The English Patient (İngiliz Hasta)</c:v>
                </c:pt>
                <c:pt idx="6">
                  <c:v>Sweet November (Kasım'da Aşk Başkadır)</c:v>
                </c:pt>
                <c:pt idx="7">
                  <c:v>City of Angels (Melekler Şehri)</c:v>
                </c:pt>
                <c:pt idx="8">
                  <c:v>You've Got Mail (Mesajınız var)</c:v>
                </c:pt>
                <c:pt idx="9">
                  <c:v>Amélie</c:v>
                </c:pt>
              </c:strCache>
            </c:strRef>
          </c:cat>
          <c:val>
            <c:numRef>
              <c:f>Sheet1!$B$2:$B$11</c:f>
              <c:numCache>
                <c:formatCode>#,##0.0</c:formatCode>
                <c:ptCount val="10"/>
                <c:pt idx="0">
                  <c:v>33.333333333333336</c:v>
                </c:pt>
                <c:pt idx="1">
                  <c:v>28.571428571428573</c:v>
                </c:pt>
                <c:pt idx="2">
                  <c:v>26.984126984126984</c:v>
                </c:pt>
                <c:pt idx="3">
                  <c:v>26.984126984126984</c:v>
                </c:pt>
                <c:pt idx="4">
                  <c:v>23.80952380952381</c:v>
                </c:pt>
                <c:pt idx="5">
                  <c:v>20.634920634920636</c:v>
                </c:pt>
                <c:pt idx="6">
                  <c:v>19.047619047619047</c:v>
                </c:pt>
                <c:pt idx="7">
                  <c:v>19.047619047619047</c:v>
                </c:pt>
                <c:pt idx="8">
                  <c:v>17.460317460317459</c:v>
                </c:pt>
                <c:pt idx="9">
                  <c:v>17.460317460317459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38894976"/>
        <c:axId val="38900864"/>
      </c:barChart>
      <c:catAx>
        <c:axId val="388949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200">
                <a:latin typeface="Trebuchet MS" panose="020B0603020202020204" pitchFamily="34" charset="0"/>
              </a:defRPr>
            </a:pPr>
            <a:endParaRPr lang="tr-TR"/>
          </a:p>
        </c:txPr>
        <c:crossAx val="38900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900864"/>
        <c:scaling>
          <c:orientation val="minMax"/>
          <c:max val="8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388949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5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Selvi Boylum Al Yazmalım</c:v>
                </c:pt>
                <c:pt idx="1">
                  <c:v>Issız Adam</c:v>
                </c:pt>
                <c:pt idx="2">
                  <c:v>Eşkıya</c:v>
                </c:pt>
                <c:pt idx="3">
                  <c:v>Aşk Tesadüfleri Sever</c:v>
                </c:pt>
                <c:pt idx="4">
                  <c:v>Unutursam Fısılda</c:v>
                </c:pt>
                <c:pt idx="5">
                  <c:v>İncir Reçeli</c:v>
                </c:pt>
                <c:pt idx="6">
                  <c:v>Kelebeğin Rüyası</c:v>
                </c:pt>
                <c:pt idx="7">
                  <c:v>Gönül Yarası</c:v>
                </c:pt>
                <c:pt idx="8">
                  <c:v>Başka Dilde Aşk</c:v>
                </c:pt>
                <c:pt idx="9">
                  <c:v>Bi Küçük Eylül Meselesi</c:v>
                </c:pt>
                <c:pt idx="10">
                  <c:v>Vesikalı Yarim</c:v>
                </c:pt>
                <c:pt idx="11">
                  <c:v>Delibal</c:v>
                </c:pt>
                <c:pt idx="12">
                  <c:v>Evim Sensin</c:v>
                </c:pt>
              </c:strCache>
            </c:strRef>
          </c:cat>
          <c:val>
            <c:numRef>
              <c:f>Sheet1!$B$2:$B$14</c:f>
              <c:numCache>
                <c:formatCode>#,##0.0</c:formatCode>
                <c:ptCount val="13"/>
                <c:pt idx="0">
                  <c:v>54.081632653061227</c:v>
                </c:pt>
                <c:pt idx="1">
                  <c:v>45.918367346938773</c:v>
                </c:pt>
                <c:pt idx="2">
                  <c:v>33.673469387755105</c:v>
                </c:pt>
                <c:pt idx="3">
                  <c:v>29.081632653061224</c:v>
                </c:pt>
                <c:pt idx="4">
                  <c:v>19.387755102040817</c:v>
                </c:pt>
                <c:pt idx="5">
                  <c:v>18.877551020408163</c:v>
                </c:pt>
                <c:pt idx="6">
                  <c:v>17.346938775510203</c:v>
                </c:pt>
                <c:pt idx="7">
                  <c:v>14.285714285714286</c:v>
                </c:pt>
                <c:pt idx="8">
                  <c:v>11.73469387755102</c:v>
                </c:pt>
                <c:pt idx="9">
                  <c:v>10.714285714285714</c:v>
                </c:pt>
                <c:pt idx="10">
                  <c:v>5.1020408163265305</c:v>
                </c:pt>
                <c:pt idx="11">
                  <c:v>4.591836734693878</c:v>
                </c:pt>
                <c:pt idx="12">
                  <c:v>3.5714285714285716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32520064"/>
        <c:axId val="32521600"/>
      </c:barChart>
      <c:catAx>
        <c:axId val="325200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32521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521600"/>
        <c:scaling>
          <c:orientation val="minMax"/>
          <c:max val="9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325200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EN İYİ YABANCI AŞK FİLMLERİ</a:t>
            </a:r>
            <a:r>
              <a:rPr lang="tr-TR" dirty="0" smtClean="0"/>
              <a:t>*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Sizce en iyi </a:t>
            </a:r>
            <a:r>
              <a:rPr lang="tr-TR" sz="1100" u="sng" dirty="0" smtClean="0">
                <a:latin typeface="Trebuchet MS" panose="020B0603020202020204" pitchFamily="34" charset="0"/>
              </a:rPr>
              <a:t>yabancı</a:t>
            </a:r>
            <a:r>
              <a:rPr lang="tr-TR" sz="1100" dirty="0" smtClean="0">
                <a:latin typeface="Trebuchet MS" panose="020B0603020202020204" pitchFamily="34" charset="0"/>
              </a:rPr>
              <a:t> aşk filmi aşağıdakilerden hangileridir?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445490"/>
              </p:ext>
            </p:extLst>
          </p:nvPr>
        </p:nvGraphicFramePr>
        <p:xfrm>
          <a:off x="1640005" y="1396606"/>
          <a:ext cx="8911987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4776" y="5709212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45354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13 – 18 Şubat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196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’sı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2050" name="Picture 2" descr="\\SERVER\Data\ERA\Kurumsal\Pazarlama\Ayda1ERA\14-Subat 2019\Rapor\Gorseller\love-2051370_960_720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9036" y="3429000"/>
            <a:ext cx="1405993" cy="140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intage, Movie, Cinema, Film, Camera, Icon, Sv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342" y="3613518"/>
            <a:ext cx="1444474" cy="206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EN İYİ YABANCI AŞK FİLMLERİ</a:t>
            </a:r>
            <a:r>
              <a:rPr lang="tr-TR" dirty="0" smtClean="0"/>
              <a:t>*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Sizce en iyi </a:t>
            </a:r>
            <a:r>
              <a:rPr lang="tr-TR" sz="1100" u="sng" dirty="0" smtClean="0">
                <a:latin typeface="Trebuchet MS" panose="020B0603020202020204" pitchFamily="34" charset="0"/>
              </a:rPr>
              <a:t>yabancı</a:t>
            </a:r>
            <a:r>
              <a:rPr lang="tr-TR" sz="1100" dirty="0" smtClean="0">
                <a:latin typeface="Trebuchet MS" panose="020B0603020202020204" pitchFamily="34" charset="0"/>
              </a:rPr>
              <a:t> aşk filmi aşağıdakilerden hangileridir?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525" y="5930764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45354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13 – 18 Şubat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196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’sı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2359668" y="1249007"/>
            <a:ext cx="1891036" cy="458618"/>
          </a:xfrm>
          <a:prstGeom prst="round2DiagRect">
            <a:avLst/>
          </a:prstGeom>
          <a:noFill/>
          <a:ln w="28575">
            <a:solidFill>
              <a:srgbClr val="DD9B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DD9BCA"/>
                </a:solidFill>
                <a:latin typeface="Trebuchet MS" panose="020B0603020202020204" pitchFamily="34" charset="0"/>
              </a:rPr>
              <a:t>Kadınlara </a:t>
            </a:r>
            <a:r>
              <a:rPr lang="tr-TR" sz="1600" b="1" dirty="0" smtClean="0">
                <a:solidFill>
                  <a:srgbClr val="DD9BCA"/>
                </a:solidFill>
                <a:latin typeface="Trebuchet MS" panose="020B0603020202020204" pitchFamily="34" charset="0"/>
              </a:rPr>
              <a:t>Göre;</a:t>
            </a:r>
            <a:endParaRPr lang="en-US" sz="1600" b="1" dirty="0">
              <a:solidFill>
                <a:srgbClr val="DD9BCA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8945229" y="1249007"/>
            <a:ext cx="1891036" cy="458618"/>
          </a:xfrm>
          <a:prstGeom prst="round2DiagRect">
            <a:avLst/>
          </a:prstGeom>
          <a:noFill/>
          <a:ln w="28575">
            <a:solidFill>
              <a:srgbClr val="487C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solidFill>
                  <a:srgbClr val="487CAC"/>
                </a:solidFill>
                <a:latin typeface="Trebuchet MS" panose="020B0603020202020204" pitchFamily="34" charset="0"/>
              </a:rPr>
              <a:t>Erkeklere</a:t>
            </a:r>
            <a:r>
              <a:rPr lang="en-US" sz="1600" b="1" dirty="0" smtClean="0">
                <a:solidFill>
                  <a:srgbClr val="487CAC"/>
                </a:solidFill>
                <a:latin typeface="Trebuchet MS" panose="020B0603020202020204" pitchFamily="34" charset="0"/>
              </a:rPr>
              <a:t> </a:t>
            </a:r>
            <a:r>
              <a:rPr lang="en-US" sz="1600" b="1" dirty="0">
                <a:solidFill>
                  <a:srgbClr val="487CAC"/>
                </a:solidFill>
                <a:latin typeface="Trebuchet MS" panose="020B0603020202020204" pitchFamily="34" charset="0"/>
              </a:rPr>
              <a:t>Göre;</a:t>
            </a: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650378"/>
              </p:ext>
            </p:extLst>
          </p:nvPr>
        </p:nvGraphicFramePr>
        <p:xfrm>
          <a:off x="384565" y="1745657"/>
          <a:ext cx="5841242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588249"/>
              </p:ext>
            </p:extLst>
          </p:nvPr>
        </p:nvGraphicFramePr>
        <p:xfrm>
          <a:off x="5735835" y="1745657"/>
          <a:ext cx="8309825" cy="4063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07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EN İYİ </a:t>
            </a:r>
            <a:r>
              <a:rPr lang="tr-TR" dirty="0" smtClean="0"/>
              <a:t>YERLİ AŞK </a:t>
            </a:r>
            <a:r>
              <a:rPr lang="tr-TR" dirty="0"/>
              <a:t>FİLMLERİ</a:t>
            </a:r>
            <a:r>
              <a:rPr lang="tr-TR" dirty="0" smtClean="0"/>
              <a:t>*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51748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Sizce en iyi </a:t>
            </a:r>
            <a:r>
              <a:rPr lang="tr-TR" sz="1100" u="sng" dirty="0" smtClean="0">
                <a:latin typeface="Trebuchet MS" panose="020B0603020202020204" pitchFamily="34" charset="0"/>
              </a:rPr>
              <a:t>yerli </a:t>
            </a:r>
            <a:r>
              <a:rPr lang="tr-TR" sz="1100" dirty="0" smtClean="0">
                <a:latin typeface="Trebuchet MS" panose="020B0603020202020204" pitchFamily="34" charset="0"/>
              </a:rPr>
              <a:t>aşk filmi aşağıdakilerden hangileridir?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4776" y="5709212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45354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13 – 18 Şubat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196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’sı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graphicFrame>
        <p:nvGraphicFramePr>
          <p:cNvPr id="1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610384"/>
              </p:ext>
            </p:extLst>
          </p:nvPr>
        </p:nvGraphicFramePr>
        <p:xfrm>
          <a:off x="2618312" y="1383632"/>
          <a:ext cx="6955374" cy="4561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8" name="Picture 4" descr="Love, Heart, Angel, 7, Sky, Cloud 7, Romanc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" y="1304426"/>
            <a:ext cx="3679446" cy="367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94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9645</TotalTime>
  <Words>126</Words>
  <Application>Microsoft Office PowerPoint</Application>
  <PresentationFormat>Custom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Calibri</vt:lpstr>
      <vt:lpstr>Office Theme</vt:lpstr>
      <vt:lpstr>EN İYİ YABANCI AŞK FİLMLERİ*</vt:lpstr>
      <vt:lpstr>EN İYİ YABANCI AŞK FİLMLERİ*</vt:lpstr>
      <vt:lpstr>EN İYİ YERLİ AŞK FİLMLERİ*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Nazli Yuksel</cp:lastModifiedBy>
  <cp:revision>524</cp:revision>
  <dcterms:created xsi:type="dcterms:W3CDTF">2014-08-12T13:00:58Z</dcterms:created>
  <dcterms:modified xsi:type="dcterms:W3CDTF">2019-02-22T13:10:20Z</dcterms:modified>
</cp:coreProperties>
</file>